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12192000"/>
  <p:embeddedFontLst>
    <p:embeddedFont>
      <p:font typeface="MiSans" panose="020B0604020202020204" charset="-122"/>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311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pg.png"/>
          <p:cNvPicPr>
            <a:picLocks noChangeAspect="1"/>
          </p:cNvPicPr>
          <p:nvPr/>
        </p:nvPicPr>
        <p:blipFill>
          <a:blip r:embed="rId3"/>
          <a:srcRect l="3" r="3"/>
          <a:stretch/>
        </p:blipFill>
        <p:spPr>
          <a:xfrm>
            <a:off x="-15875" y="-4445"/>
            <a:ext cx="12233910" cy="6859905"/>
          </a:xfrm>
          <a:prstGeom prst="rect">
            <a:avLst/>
          </a:prstGeom>
        </p:spPr>
      </p:pic>
      <p:sp>
        <p:nvSpPr>
          <p:cNvPr id="3" name="Text 0"/>
          <p:cNvSpPr/>
          <p:nvPr/>
        </p:nvSpPr>
        <p:spPr>
          <a:xfrm>
            <a:off x="2842895" y="2765425"/>
            <a:ext cx="6506210" cy="1569660"/>
          </a:xfrm>
          <a:prstGeom prst="rect">
            <a:avLst/>
          </a:prstGeom>
          <a:noFill/>
          <a:ln/>
        </p:spPr>
        <p:txBody>
          <a:bodyPr wrap="square" lIns="91440" tIns="45720" rIns="91440" bIns="45720" rtlCol="0" anchor="t">
            <a:spAutoFit/>
          </a:bodyPr>
          <a:lstStyle/>
          <a:p>
            <a:pPr algn="ctr">
              <a:lnSpc>
                <a:spcPct val="100000"/>
              </a:lnSpc>
            </a:pPr>
            <a:r>
              <a:rPr lang="en-US" sz="4800" b="1" dirty="0">
                <a:solidFill>
                  <a:srgbClr val="FFFFFF"/>
                </a:solidFill>
                <a:latin typeface="MiSans" pitchFamily="34" charset="0"/>
                <a:ea typeface="MiSans" pitchFamily="34" charset="-122"/>
                <a:cs typeface="MiSans" pitchFamily="34" charset="-120"/>
              </a:rPr>
              <a:t>AI on the </a:t>
            </a:r>
            <a:r>
              <a:rPr lang="en-US" sz="4800" b="1">
                <a:solidFill>
                  <a:srgbClr val="FFFFFF"/>
                </a:solidFill>
                <a:latin typeface="MiSans" pitchFamily="34" charset="0"/>
                <a:ea typeface="MiSans" pitchFamily="34" charset="-122"/>
                <a:cs typeface="MiSans" pitchFamily="34" charset="-120"/>
              </a:rPr>
              <a:t>Factory Floor – Tools Fit</a:t>
            </a:r>
            <a:endParaRPr lang="en-US" sz="1600" dirty="0"/>
          </a:p>
        </p:txBody>
      </p:sp>
      <p:sp>
        <p:nvSpPr>
          <p:cNvPr id="4" name="Shape 1"/>
          <p:cNvSpPr/>
          <p:nvPr/>
        </p:nvSpPr>
        <p:spPr>
          <a:xfrm>
            <a:off x="4926958" y="4684395"/>
            <a:ext cx="2337402" cy="502920"/>
          </a:xfrm>
          <a:prstGeom prst="roundRect">
            <a:avLst>
              <a:gd name="adj" fmla="val 50000"/>
            </a:avLst>
          </a:prstGeom>
          <a:solidFill>
            <a:srgbClr val="000000">
              <a:alpha val="0"/>
            </a:srgbClr>
          </a:solidFill>
          <a:ln w="19050">
            <a:solidFill>
              <a:srgbClr val="FFFFFF"/>
            </a:solidFill>
            <a:prstDash val="solid"/>
          </a:ln>
        </p:spPr>
      </p:sp>
      <p:sp>
        <p:nvSpPr>
          <p:cNvPr id="5" name="Text 2"/>
          <p:cNvSpPr/>
          <p:nvPr/>
        </p:nvSpPr>
        <p:spPr>
          <a:xfrm>
            <a:off x="4926958" y="4684395"/>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4889500" y="4736465"/>
            <a:ext cx="2413000" cy="40011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Sean Wong</a:t>
            </a:r>
            <a:endParaRPr lang="en-US" sz="1600" dirty="0"/>
          </a:p>
        </p:txBody>
      </p:sp>
      <p:sp>
        <p:nvSpPr>
          <p:cNvPr id="7" name="Shape 4"/>
          <p:cNvSpPr/>
          <p:nvPr/>
        </p:nvSpPr>
        <p:spPr>
          <a:xfrm>
            <a:off x="4926958" y="5387340"/>
            <a:ext cx="2337402" cy="502920"/>
          </a:xfrm>
          <a:prstGeom prst="roundRect">
            <a:avLst>
              <a:gd name="adj" fmla="val 50000"/>
            </a:avLst>
          </a:prstGeom>
          <a:solidFill>
            <a:srgbClr val="000000">
              <a:alpha val="0"/>
            </a:srgbClr>
          </a:solidFill>
          <a:ln w="19050">
            <a:solidFill>
              <a:srgbClr val="FFFFFF"/>
            </a:solidFill>
            <a:prstDash val="solid"/>
          </a:ln>
        </p:spPr>
      </p:sp>
      <p:sp>
        <p:nvSpPr>
          <p:cNvPr id="8" name="Text 5"/>
          <p:cNvSpPr/>
          <p:nvPr/>
        </p:nvSpPr>
        <p:spPr>
          <a:xfrm>
            <a:off x="4926958" y="5387340"/>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4889500" y="5439410"/>
            <a:ext cx="2413000"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Schedule &amp; Supply</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03</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Production Schedulers</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29945" y="1796415"/>
            <a:ext cx="4509135" cy="4420870"/>
          </a:xfrm>
          <a:prstGeom prst="roundRect">
            <a:avLst>
              <a:gd name="adj" fmla="val 6829"/>
            </a:avLst>
          </a:prstGeom>
          <a:solidFill>
            <a:srgbClr val="D3BDA6"/>
          </a:solidFill>
          <a:ln/>
        </p:spPr>
      </p:sp>
      <p:sp>
        <p:nvSpPr>
          <p:cNvPr id="20" name="Text 18"/>
          <p:cNvSpPr/>
          <p:nvPr/>
        </p:nvSpPr>
        <p:spPr>
          <a:xfrm>
            <a:off x="829945" y="1796415"/>
            <a:ext cx="4509135" cy="442087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5-d3ce478s8jdo4os5dcu0.png"/>
          <p:cNvPicPr>
            <a:picLocks noChangeAspect="1"/>
          </p:cNvPicPr>
          <p:nvPr/>
        </p:nvPicPr>
        <p:blipFill>
          <a:blip r:embed="rId3"/>
          <a:stretch>
            <a:fillRect/>
          </a:stretch>
        </p:blipFill>
        <p:spPr>
          <a:xfrm>
            <a:off x="3938905" y="1920875"/>
            <a:ext cx="1304290" cy="1036320"/>
          </a:xfrm>
          <a:prstGeom prst="rect">
            <a:avLst/>
          </a:prstGeom>
        </p:spPr>
      </p:pic>
      <p:sp>
        <p:nvSpPr>
          <p:cNvPr id="22" name="Shape 19"/>
          <p:cNvSpPr/>
          <p:nvPr/>
        </p:nvSpPr>
        <p:spPr>
          <a:xfrm>
            <a:off x="1014095" y="2801620"/>
            <a:ext cx="4140835" cy="3225800"/>
          </a:xfrm>
          <a:prstGeom prst="roundRect">
            <a:avLst>
              <a:gd name="adj" fmla="val 6829"/>
            </a:avLst>
          </a:prstGeom>
          <a:solidFill>
            <a:srgbClr val="FFFFFF"/>
          </a:solidFill>
          <a:ln/>
        </p:spPr>
      </p:sp>
      <p:sp>
        <p:nvSpPr>
          <p:cNvPr id="23" name="Text 20"/>
          <p:cNvSpPr/>
          <p:nvPr/>
        </p:nvSpPr>
        <p:spPr>
          <a:xfrm>
            <a:off x="1014095" y="2801620"/>
            <a:ext cx="4140835" cy="322580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047105" y="1796415"/>
            <a:ext cx="4509135" cy="4420870"/>
          </a:xfrm>
          <a:prstGeom prst="roundRect">
            <a:avLst>
              <a:gd name="adj" fmla="val 6829"/>
            </a:avLst>
          </a:prstGeom>
          <a:solidFill>
            <a:srgbClr val="D3BDA6"/>
          </a:solidFill>
          <a:ln/>
        </p:spPr>
      </p:sp>
      <p:sp>
        <p:nvSpPr>
          <p:cNvPr id="25" name="Text 22"/>
          <p:cNvSpPr/>
          <p:nvPr/>
        </p:nvSpPr>
        <p:spPr>
          <a:xfrm>
            <a:off x="6047105" y="1796415"/>
            <a:ext cx="4509135" cy="4420870"/>
          </a:xfrm>
          <a:prstGeom prst="rect">
            <a:avLst/>
          </a:prstGeom>
          <a:noFill/>
          <a:ln/>
        </p:spPr>
        <p:txBody>
          <a:bodyPr wrap="square" lIns="45720" tIns="91440" rIns="91440" bIns="45720" rtlCol="0" anchor="ctr"/>
          <a:lstStyle/>
          <a:p>
            <a:pPr>
              <a:lnSpc>
                <a:spcPct val="100000"/>
              </a:lnSpc>
            </a:pPr>
            <a:endParaRPr lang="en-US" sz="1600" dirty="0"/>
          </a:p>
        </p:txBody>
      </p:sp>
      <p:pic>
        <p:nvPicPr>
          <p:cNvPr id="26" name="Image 1" descr="https://kimi-img.moonshot.cn/pub/slides/slides_tmpl/image/25-09-28-15:22:05-d3ce478s8jdo4os5dcv0.png"/>
          <p:cNvPicPr>
            <a:picLocks noChangeAspect="1"/>
          </p:cNvPicPr>
          <p:nvPr/>
        </p:nvPicPr>
        <p:blipFill>
          <a:blip r:embed="rId4"/>
          <a:stretch>
            <a:fillRect/>
          </a:stretch>
        </p:blipFill>
        <p:spPr>
          <a:xfrm>
            <a:off x="9154795" y="1920875"/>
            <a:ext cx="1304290" cy="1036320"/>
          </a:xfrm>
          <a:prstGeom prst="rect">
            <a:avLst/>
          </a:prstGeom>
        </p:spPr>
      </p:pic>
      <p:sp>
        <p:nvSpPr>
          <p:cNvPr id="27" name="Shape 23"/>
          <p:cNvSpPr/>
          <p:nvPr/>
        </p:nvSpPr>
        <p:spPr>
          <a:xfrm>
            <a:off x="6231255" y="2801620"/>
            <a:ext cx="4140835" cy="3225800"/>
          </a:xfrm>
          <a:prstGeom prst="roundRect">
            <a:avLst>
              <a:gd name="adj" fmla="val 6829"/>
            </a:avLst>
          </a:prstGeom>
          <a:solidFill>
            <a:srgbClr val="FFFFFF"/>
          </a:solidFill>
          <a:ln/>
        </p:spPr>
      </p:sp>
      <p:sp>
        <p:nvSpPr>
          <p:cNvPr id="28" name="Text 24"/>
          <p:cNvSpPr/>
          <p:nvPr/>
        </p:nvSpPr>
        <p:spPr>
          <a:xfrm>
            <a:off x="6231255" y="2801620"/>
            <a:ext cx="4140835" cy="322580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Text 25"/>
          <p:cNvSpPr/>
          <p:nvPr/>
        </p:nvSpPr>
        <p:spPr>
          <a:xfrm>
            <a:off x="1195705" y="1984375"/>
            <a:ext cx="2902585" cy="11811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Real-Time Production Scheduling</a:t>
            </a:r>
            <a:endParaRPr lang="en-US" sz="1600" dirty="0"/>
          </a:p>
        </p:txBody>
      </p:sp>
      <p:sp>
        <p:nvSpPr>
          <p:cNvPr id="30" name="Text 26"/>
          <p:cNvSpPr/>
          <p:nvPr/>
        </p:nvSpPr>
        <p:spPr>
          <a:xfrm>
            <a:off x="1195705" y="2924175"/>
            <a:ext cx="3778250" cy="2853134"/>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AI-driven production scheduling tools like Kinaxis RapidResponse and Siemens Opcenter balance order priorities, machine capacities, and labor shifts in real-time. This ensures optimal resource allocation and minimizes lead times.</a:t>
            </a:r>
            <a:endParaRPr lang="en-US" sz="1600" dirty="0"/>
          </a:p>
        </p:txBody>
      </p:sp>
      <p:sp>
        <p:nvSpPr>
          <p:cNvPr id="31" name="Text 27"/>
          <p:cNvSpPr/>
          <p:nvPr/>
        </p:nvSpPr>
        <p:spPr>
          <a:xfrm>
            <a:off x="6412865" y="1984375"/>
            <a:ext cx="2902585" cy="7747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Dynamic Schedule Adjustments</a:t>
            </a:r>
            <a:endParaRPr lang="en-US" sz="1600" dirty="0"/>
          </a:p>
        </p:txBody>
      </p:sp>
      <p:sp>
        <p:nvSpPr>
          <p:cNvPr id="32" name="Text 28"/>
          <p:cNvSpPr/>
          <p:nvPr/>
        </p:nvSpPr>
        <p:spPr>
          <a:xfrm>
            <a:off x="6412865" y="2924175"/>
            <a:ext cx="3778250" cy="2139950"/>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AI automatically reschedules production when suppliers delay parts, maintaining on-time delivery commitments. Real-time updates to shop-floor displays keep teams aligned and informed.</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Smart Supply Chain Forecasts</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64870" y="2615164"/>
            <a:ext cx="533125" cy="0"/>
          </a:xfrm>
          <a:prstGeom prst="line">
            <a:avLst/>
          </a:prstGeom>
          <a:noFill/>
          <a:ln w="25400">
            <a:solidFill>
              <a:srgbClr val="DBB479"/>
            </a:solidFill>
            <a:prstDash val="solid"/>
            <a:headEnd type="none"/>
            <a:tailEnd type="none"/>
          </a:ln>
        </p:spPr>
      </p:sp>
      <p:pic>
        <p:nvPicPr>
          <p:cNvPr id="20" name="Image 0" descr="https://kimi-img.moonshot.cn/pub/slides/slides_tmpl/image/25-09-28-15:22:09-d3ce488s8jdo4os5dd6g.png"/>
          <p:cNvPicPr>
            <a:picLocks noChangeAspect="1"/>
          </p:cNvPicPr>
          <p:nvPr/>
        </p:nvPicPr>
        <p:blipFill>
          <a:blip r:embed="rId3"/>
          <a:srcRect t="46" b="46"/>
          <a:stretch/>
        </p:blipFill>
        <p:spPr>
          <a:xfrm>
            <a:off x="779145" y="4210050"/>
            <a:ext cx="4140200" cy="1867535"/>
          </a:xfrm>
          <a:prstGeom prst="rect">
            <a:avLst/>
          </a:prstGeom>
        </p:spPr>
      </p:pic>
      <p:sp>
        <p:nvSpPr>
          <p:cNvPr id="21" name="Shape 18"/>
          <p:cNvSpPr/>
          <p:nvPr/>
        </p:nvSpPr>
        <p:spPr>
          <a:xfrm>
            <a:off x="5326380" y="1670685"/>
            <a:ext cx="2895600" cy="4476750"/>
          </a:xfrm>
          <a:prstGeom prst="roundRect">
            <a:avLst>
              <a:gd name="adj" fmla="val 4166"/>
            </a:avLst>
          </a:prstGeom>
          <a:solidFill>
            <a:srgbClr val="000000">
              <a:alpha val="0"/>
            </a:srgbClr>
          </a:solidFill>
          <a:ln w="19050">
            <a:solidFill>
              <a:srgbClr val="D3BDA6"/>
            </a:solidFill>
            <a:prstDash val="solid"/>
          </a:ln>
        </p:spPr>
      </p:sp>
      <p:sp>
        <p:nvSpPr>
          <p:cNvPr id="22" name="Text 19"/>
          <p:cNvSpPr/>
          <p:nvPr/>
        </p:nvSpPr>
        <p:spPr>
          <a:xfrm>
            <a:off x="5326380" y="1670685"/>
            <a:ext cx="2895600" cy="447675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a:off x="5326380" y="1778000"/>
            <a:ext cx="2895600" cy="419735"/>
          </a:xfrm>
          <a:prstGeom prst="roundRect">
            <a:avLst>
              <a:gd name="adj" fmla="val 4166"/>
            </a:avLst>
          </a:prstGeom>
          <a:solidFill>
            <a:srgbClr val="D3BDA6"/>
          </a:solidFill>
          <a:ln w="19050">
            <a:solidFill>
              <a:srgbClr val="D3BDA6"/>
            </a:solidFill>
            <a:prstDash val="solid"/>
          </a:ln>
        </p:spPr>
      </p:sp>
      <p:sp>
        <p:nvSpPr>
          <p:cNvPr id="24" name="Text 21"/>
          <p:cNvSpPr/>
          <p:nvPr/>
        </p:nvSpPr>
        <p:spPr>
          <a:xfrm>
            <a:off x="5326380" y="1778000"/>
            <a:ext cx="2895600" cy="41973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a:off x="8399780" y="1670685"/>
            <a:ext cx="2895600" cy="4476750"/>
          </a:xfrm>
          <a:prstGeom prst="roundRect">
            <a:avLst>
              <a:gd name="adj" fmla="val 4166"/>
            </a:avLst>
          </a:prstGeom>
          <a:solidFill>
            <a:srgbClr val="000000">
              <a:alpha val="0"/>
            </a:srgbClr>
          </a:solidFill>
          <a:ln w="19050">
            <a:solidFill>
              <a:srgbClr val="D3BDA6"/>
            </a:solidFill>
            <a:prstDash val="solid"/>
          </a:ln>
        </p:spPr>
      </p:sp>
      <p:sp>
        <p:nvSpPr>
          <p:cNvPr id="26" name="Text 23"/>
          <p:cNvSpPr/>
          <p:nvPr/>
        </p:nvSpPr>
        <p:spPr>
          <a:xfrm>
            <a:off x="8399780" y="1670685"/>
            <a:ext cx="2895600" cy="447675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a:off x="8399780" y="1778000"/>
            <a:ext cx="2895600" cy="419735"/>
          </a:xfrm>
          <a:prstGeom prst="roundRect">
            <a:avLst>
              <a:gd name="adj" fmla="val 4166"/>
            </a:avLst>
          </a:prstGeom>
          <a:solidFill>
            <a:srgbClr val="D3BDA6"/>
          </a:solidFill>
          <a:ln w="19050">
            <a:solidFill>
              <a:srgbClr val="D3BDA6"/>
            </a:solidFill>
            <a:prstDash val="solid"/>
          </a:ln>
        </p:spPr>
      </p:sp>
      <p:sp>
        <p:nvSpPr>
          <p:cNvPr id="28" name="Text 25"/>
          <p:cNvSpPr/>
          <p:nvPr/>
        </p:nvSpPr>
        <p:spPr>
          <a:xfrm>
            <a:off x="8399780" y="1778000"/>
            <a:ext cx="2895600" cy="41973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Text 26"/>
          <p:cNvSpPr/>
          <p:nvPr/>
        </p:nvSpPr>
        <p:spPr>
          <a:xfrm>
            <a:off x="736600" y="1649730"/>
            <a:ext cx="4249420" cy="903684"/>
          </a:xfrm>
          <a:prstGeom prst="rect">
            <a:avLst/>
          </a:prstGeom>
          <a:noFill/>
          <a:ln/>
        </p:spPr>
        <p:txBody>
          <a:bodyPr wrap="square" lIns="91440" tIns="45720" rIns="91440" bIns="45720" rtlCol="0" anchor="t">
            <a:spAutoFit/>
          </a:bodyPr>
          <a:lstStyle/>
          <a:p>
            <a:pPr>
              <a:lnSpc>
                <a:spcPct val="100000"/>
              </a:lnSpc>
            </a:pPr>
            <a:r>
              <a:rPr lang="en-US" sz="2800" b="1" dirty="0">
                <a:solidFill>
                  <a:srgbClr val="D3BDA6"/>
                </a:solidFill>
                <a:latin typeface="MiSans" pitchFamily="34" charset="0"/>
                <a:ea typeface="MiSans" pitchFamily="34" charset="-122"/>
                <a:cs typeface="MiSans" pitchFamily="34" charset="-120"/>
              </a:rPr>
              <a:t>AI in Supply Chain Management</a:t>
            </a:r>
            <a:endParaRPr lang="en-US" sz="1600" dirty="0"/>
          </a:p>
        </p:txBody>
      </p:sp>
      <p:sp>
        <p:nvSpPr>
          <p:cNvPr id="30" name="Text 27"/>
          <p:cNvSpPr/>
          <p:nvPr/>
        </p:nvSpPr>
        <p:spPr>
          <a:xfrm>
            <a:off x="736600" y="2667635"/>
            <a:ext cx="4282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platforms like Blue Yonder and Llamasoft predict demand spikes, optimize safety-stock levels, and re-route shipments around disruptions. This reduces inventory costs and stockouts, enhancing supply chain resilience.</a:t>
            </a:r>
            <a:endParaRPr lang="en-US" sz="1600" dirty="0"/>
          </a:p>
        </p:txBody>
      </p:sp>
      <p:sp>
        <p:nvSpPr>
          <p:cNvPr id="31" name="Text 28"/>
          <p:cNvSpPr/>
          <p:nvPr/>
        </p:nvSpPr>
        <p:spPr>
          <a:xfrm>
            <a:off x="5518150" y="2487930"/>
            <a:ext cx="2540577" cy="984250"/>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Data-Driven Supplier Negotiation</a:t>
            </a:r>
            <a:endParaRPr lang="en-US" sz="1600" dirty="0"/>
          </a:p>
        </p:txBody>
      </p:sp>
      <p:sp>
        <p:nvSpPr>
          <p:cNvPr id="32" name="Text 29"/>
          <p:cNvSpPr/>
          <p:nvPr/>
        </p:nvSpPr>
        <p:spPr>
          <a:xfrm>
            <a:off x="5518150" y="3251835"/>
            <a:ext cx="2541270" cy="200104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provides data-driven supplier scorecards and scenario simulations, giving procurement teams leverage in negotiations. This ensures cost-effective and reliable supply chain partnerships.</a:t>
            </a:r>
            <a:endParaRPr lang="en-US" sz="1600" dirty="0"/>
          </a:p>
        </p:txBody>
      </p:sp>
      <p:sp>
        <p:nvSpPr>
          <p:cNvPr id="33" name="Text 30"/>
          <p:cNvSpPr/>
          <p:nvPr/>
        </p:nvSpPr>
        <p:spPr>
          <a:xfrm>
            <a:off x="8591550" y="2487930"/>
            <a:ext cx="2540577"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Real-Time Inventory Optimization</a:t>
            </a:r>
            <a:endParaRPr lang="en-US" sz="1600" dirty="0"/>
          </a:p>
        </p:txBody>
      </p:sp>
      <p:sp>
        <p:nvSpPr>
          <p:cNvPr id="34" name="Text 31"/>
          <p:cNvSpPr/>
          <p:nvPr/>
        </p:nvSpPr>
        <p:spPr>
          <a:xfrm>
            <a:off x="8591550" y="3251835"/>
            <a:ext cx="2541270" cy="2286992"/>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continuously monitors inventory levels and adjusts orders based on real-time demand forecasts. This ensures optimal stock levels, reducing waste and improving operational efficiency.</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Energy &amp; Cobots</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04</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Energy Efficiency AI</a:t>
            </a:r>
            <a:endParaRPr lang="en-US" sz="1600" dirty="0"/>
          </a:p>
        </p:txBody>
      </p:sp>
      <p:sp>
        <p:nvSpPr>
          <p:cNvPr id="17" name="Shape 15"/>
          <p:cNvSpPr/>
          <p:nvPr/>
        </p:nvSpPr>
        <p:spPr>
          <a:xfrm>
            <a:off x="10795" y="2524760"/>
            <a:ext cx="12176760" cy="3271520"/>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0795" y="2524760"/>
            <a:ext cx="12176760" cy="3271520"/>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0" descr="https://kimi-img.moonshot.cn/pub/slides/slides_tmpl/image/25-09-28-15:22:07-d3ce47os8jdo4os5dd1g.jpg"/>
          <p:cNvPicPr>
            <a:picLocks noChangeAspect="1"/>
          </p:cNvPicPr>
          <p:nvPr/>
        </p:nvPicPr>
        <p:blipFill>
          <a:blip r:embed="rId3"/>
          <a:srcRect l="10321" r="50667"/>
          <a:stretch/>
        </p:blipFill>
        <p:spPr>
          <a:xfrm>
            <a:off x="7876540" y="1447800"/>
            <a:ext cx="3307715" cy="4770120"/>
          </a:xfrm>
          <a:prstGeom prst="rect">
            <a:avLst/>
          </a:prstGeom>
        </p:spPr>
      </p:pic>
      <p:sp>
        <p:nvSpPr>
          <p:cNvPr id="20" name="Text 17"/>
          <p:cNvSpPr/>
          <p:nvPr/>
        </p:nvSpPr>
        <p:spPr>
          <a:xfrm>
            <a:off x="974090" y="2969895"/>
            <a:ext cx="560641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AI for Energy Management</a:t>
            </a:r>
            <a:endParaRPr lang="en-US" sz="1600" dirty="0"/>
          </a:p>
        </p:txBody>
      </p:sp>
      <p:sp>
        <p:nvSpPr>
          <p:cNvPr id="21" name="Text 18"/>
          <p:cNvSpPr/>
          <p:nvPr/>
        </p:nvSpPr>
        <p:spPr>
          <a:xfrm>
            <a:off x="974090" y="3528695"/>
            <a:ext cx="5606415" cy="2139950"/>
          </a:xfrm>
          <a:prstGeom prst="rect">
            <a:avLst/>
          </a:prstGeom>
          <a:noFill/>
          <a:ln/>
        </p:spPr>
        <p:txBody>
          <a:bodyPr wrap="square" lIns="91440" tIns="45720" rIns="91440" bIns="45720" rtlCol="0" anchor="t">
            <a:spAutoFit/>
          </a:bodyPr>
          <a:lstStyle/>
          <a:p>
            <a:pPr>
              <a:lnSpc>
                <a:spcPct val="130000"/>
              </a:lnSpc>
            </a:pPr>
            <a:r>
              <a:rPr lang="en-US" sz="1800" dirty="0">
                <a:solidFill>
                  <a:srgbClr val="FFFFFF"/>
                </a:solidFill>
                <a:latin typeface="MiSans" pitchFamily="34" charset="0"/>
                <a:ea typeface="MiSans" pitchFamily="34" charset="-122"/>
                <a:cs typeface="MiSans" pitchFamily="34" charset="-120"/>
              </a:rPr>
              <a:t>AI platforms like Schneider EcoStruxure and Siemens EnergyIP monitor energy consumption to forecast peak-load periods. They automatically adjust HVAC and lighting schedules, reducing utility bills and carbon footprints while maintaining production throughput.</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93800" y="3584575"/>
            <a:ext cx="10761980" cy="459105"/>
          </a:xfrm>
          <a:custGeom>
            <a:avLst/>
            <a:gdLst/>
            <a:ahLst/>
            <a:cxnLst/>
            <a:rect l="l" t="t" r="r" b="b"/>
            <a:pathLst>
              <a:path w="10761980" h="459105">
                <a:moveTo>
                  <a:pt x="19068" y="91236"/>
                </a:moveTo>
                <a:lnTo>
                  <a:pt x="10357006" y="91236"/>
                </a:lnTo>
                <a:cubicBezTo>
                  <a:pt x="10367532" y="91236"/>
                  <a:pt x="10376074" y="82199"/>
                  <a:pt x="10376074" y="71065"/>
                </a:cubicBezTo>
                <a:lnTo>
                  <a:pt x="10376074" y="20196"/>
                </a:lnTo>
                <a:cubicBezTo>
                  <a:pt x="10376074" y="4820"/>
                  <a:pt x="10391720" y="-4907"/>
                  <a:pt x="10404420" y="2574"/>
                </a:cubicBezTo>
                <a:lnTo>
                  <a:pt x="10761980" y="213217"/>
                </a:lnTo>
                <a:cubicBezTo>
                  <a:pt x="10775021" y="220901"/>
                  <a:pt x="10775021" y="240778"/>
                  <a:pt x="10761980" y="248462"/>
                </a:cubicBezTo>
                <a:lnTo>
                  <a:pt x="10404420" y="459105"/>
                </a:lnTo>
                <a:cubicBezTo>
                  <a:pt x="10391720" y="466586"/>
                  <a:pt x="10376074" y="456858"/>
                  <a:pt x="10376074" y="441482"/>
                </a:cubicBezTo>
                <a:lnTo>
                  <a:pt x="10376074" y="390613"/>
                </a:lnTo>
                <a:cubicBezTo>
                  <a:pt x="10376074" y="379479"/>
                  <a:pt x="10367532" y="370442"/>
                  <a:pt x="10357006" y="370442"/>
                </a:cubicBezTo>
                <a:lnTo>
                  <a:pt x="19068" y="370442"/>
                </a:lnTo>
                <a:cubicBezTo>
                  <a:pt x="8542" y="370442"/>
                  <a:pt x="0" y="361405"/>
                  <a:pt x="0" y="350271"/>
                </a:cubicBezTo>
                <a:lnTo>
                  <a:pt x="0" y="111407"/>
                </a:lnTo>
                <a:cubicBezTo>
                  <a:pt x="0" y="100272"/>
                  <a:pt x="8542" y="91236"/>
                  <a:pt x="19068" y="91236"/>
                </a:cubicBezTo>
              </a:path>
            </a:pathLst>
          </a:custGeom>
          <a:solidFill>
            <a:srgbClr val="D3BDA6"/>
          </a:solidFill>
          <a:ln/>
        </p:spPr>
      </p:sp>
      <p:sp>
        <p:nvSpPr>
          <p:cNvPr id="5" name="Text 3"/>
          <p:cNvSpPr/>
          <p:nvPr/>
        </p:nvSpPr>
        <p:spPr>
          <a:xfrm>
            <a:off x="1193800" y="3584575"/>
            <a:ext cx="10761980" cy="45910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313690" y="3083560"/>
            <a:ext cx="1388745" cy="1462405"/>
          </a:xfrm>
          <a:prstGeom prst="ellipse">
            <a:avLst/>
          </a:prstGeom>
          <a:solidFill>
            <a:srgbClr val="D3BDA6">
              <a:alpha val="23137"/>
            </a:srgbClr>
          </a:solidFill>
          <a:ln/>
        </p:spPr>
      </p:sp>
      <p:sp>
        <p:nvSpPr>
          <p:cNvPr id="7" name="Text 5"/>
          <p:cNvSpPr/>
          <p:nvPr/>
        </p:nvSpPr>
        <p:spPr>
          <a:xfrm>
            <a:off x="313690" y="3083560"/>
            <a:ext cx="1388745" cy="146240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416560" y="3191510"/>
            <a:ext cx="1184910" cy="1247140"/>
          </a:xfrm>
          <a:prstGeom prst="ellipse">
            <a:avLst/>
          </a:prstGeom>
          <a:solidFill>
            <a:srgbClr val="D3BDA6"/>
          </a:solidFill>
          <a:ln/>
        </p:spPr>
      </p:sp>
      <p:sp>
        <p:nvSpPr>
          <p:cNvPr id="9" name="Text 7"/>
          <p:cNvSpPr/>
          <p:nvPr/>
        </p:nvSpPr>
        <p:spPr>
          <a:xfrm>
            <a:off x="416560" y="3191510"/>
            <a:ext cx="1184910" cy="1247140"/>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11-d3ce48os8jdo4os5dda0.png"/>
          <p:cNvPicPr>
            <a:picLocks noChangeAspect="1"/>
          </p:cNvPicPr>
          <p:nvPr/>
        </p:nvPicPr>
        <p:blipFill>
          <a:blip r:embed="rId3"/>
          <a:stretch>
            <a:fillRect/>
          </a:stretch>
        </p:blipFill>
        <p:spPr>
          <a:xfrm>
            <a:off x="699135" y="3479800"/>
            <a:ext cx="658495" cy="694690"/>
          </a:xfrm>
          <a:prstGeom prst="rect">
            <a:avLst/>
          </a:prstGeom>
        </p:spPr>
      </p:pic>
      <p:pic>
        <p:nvPicPr>
          <p:cNvPr id="11" name="Image 1" descr="https://kimi-img.moonshot.cn/pub/slides/slides_tmpl/image/25-09-28-15:22:12-d3ce490s8jdo4os5ddbg.png"/>
          <p:cNvPicPr>
            <a:picLocks noChangeAspect="1"/>
          </p:cNvPicPr>
          <p:nvPr/>
        </p:nvPicPr>
        <p:blipFill>
          <a:blip r:embed="rId4"/>
          <a:srcRect l="40" r="40"/>
          <a:stretch/>
        </p:blipFill>
        <p:spPr>
          <a:xfrm>
            <a:off x="-6985" y="4946015"/>
            <a:ext cx="1602105" cy="1936750"/>
          </a:xfrm>
          <a:prstGeom prst="rect">
            <a:avLst/>
          </a:prstGeom>
        </p:spPr>
      </p:pic>
      <p:sp>
        <p:nvSpPr>
          <p:cNvPr id="12" name="Text 8"/>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Collaborative Robot Safety</a:t>
            </a:r>
            <a:endParaRPr lang="en-US" sz="1600" dirty="0"/>
          </a:p>
        </p:txBody>
      </p:sp>
      <p:sp>
        <p:nvSpPr>
          <p:cNvPr id="13" name="Shape 9"/>
          <p:cNvSpPr/>
          <p:nvPr/>
        </p:nvSpPr>
        <p:spPr>
          <a:xfrm>
            <a:off x="1193800" y="3584575"/>
            <a:ext cx="10391775" cy="459105"/>
          </a:xfrm>
          <a:prstGeom prst="rect">
            <a:avLst/>
          </a:prstGeom>
          <a:solidFill>
            <a:srgbClr val="D3BDA6">
              <a:alpha val="10196"/>
            </a:srgbClr>
          </a:solidFill>
          <a:ln/>
        </p:spPr>
      </p:sp>
      <p:sp>
        <p:nvSpPr>
          <p:cNvPr id="14" name="Text 10"/>
          <p:cNvSpPr/>
          <p:nvPr/>
        </p:nvSpPr>
        <p:spPr>
          <a:xfrm>
            <a:off x="1193800" y="3584575"/>
            <a:ext cx="10391775" cy="45910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flipV="1">
            <a:off x="1866900" y="1469390"/>
            <a:ext cx="0" cy="2160270"/>
          </a:xfrm>
          <a:prstGeom prst="straightConnector1">
            <a:avLst/>
          </a:prstGeom>
          <a:noFill/>
          <a:ln w="15875">
            <a:gradFill flip="none" rotWithShape="1">
              <a:gsLst>
                <a:gs pos="0">
                  <a:srgbClr val="D3BDA6">
                    <a:alpha val="0"/>
                  </a:srgbClr>
                </a:gs>
                <a:gs pos="100000">
                  <a:srgbClr val="D3BDA6"/>
                </a:gs>
              </a:gsLst>
              <a:lin ang="5400000" scaled="1"/>
            </a:gradFill>
            <a:prstDash val="solid"/>
            <a:headEnd type="none"/>
            <a:tailEnd type="oval"/>
          </a:ln>
        </p:spPr>
      </p:sp>
      <p:sp>
        <p:nvSpPr>
          <p:cNvPr id="16" name="Shape 12"/>
          <p:cNvSpPr/>
          <p:nvPr/>
        </p:nvSpPr>
        <p:spPr>
          <a:xfrm flipV="1">
            <a:off x="6574790" y="1469390"/>
            <a:ext cx="0" cy="2160270"/>
          </a:xfrm>
          <a:prstGeom prst="straightConnector1">
            <a:avLst/>
          </a:prstGeom>
          <a:noFill/>
          <a:ln w="15875">
            <a:gradFill flip="none" rotWithShape="1">
              <a:gsLst>
                <a:gs pos="0">
                  <a:srgbClr val="D3BDA6">
                    <a:alpha val="0"/>
                  </a:srgbClr>
                </a:gs>
                <a:gs pos="100000">
                  <a:srgbClr val="D3BDA6"/>
                </a:gs>
              </a:gsLst>
              <a:lin ang="5400000" scaled="1"/>
            </a:gradFill>
            <a:prstDash val="solid"/>
            <a:headEnd type="none"/>
            <a:tailEnd type="oval"/>
          </a:ln>
        </p:spPr>
      </p:sp>
      <p:sp>
        <p:nvSpPr>
          <p:cNvPr id="17" name="Shape 13"/>
          <p:cNvSpPr/>
          <p:nvPr/>
        </p:nvSpPr>
        <p:spPr>
          <a:xfrm>
            <a:off x="2914015" y="3957320"/>
            <a:ext cx="0" cy="2160905"/>
          </a:xfrm>
          <a:prstGeom prst="straightConnector1">
            <a:avLst/>
          </a:prstGeom>
          <a:noFill/>
          <a:ln w="15875">
            <a:gradFill flip="none" rotWithShape="1">
              <a:gsLst>
                <a:gs pos="0">
                  <a:srgbClr val="D3BDA6">
                    <a:alpha val="0"/>
                  </a:srgbClr>
                </a:gs>
                <a:gs pos="100000">
                  <a:srgbClr val="D3BDA6"/>
                </a:gs>
              </a:gsLst>
              <a:lin ang="5400000" scaled="1"/>
            </a:gradFill>
            <a:prstDash val="solid"/>
            <a:headEnd type="none"/>
            <a:tailEnd type="oval"/>
          </a:ln>
        </p:spPr>
      </p:sp>
      <p:sp>
        <p:nvSpPr>
          <p:cNvPr id="18" name="Shape 14"/>
          <p:cNvSpPr/>
          <p:nvPr/>
        </p:nvSpPr>
        <p:spPr>
          <a:xfrm>
            <a:off x="7373620" y="4041775"/>
            <a:ext cx="0" cy="2161540"/>
          </a:xfrm>
          <a:prstGeom prst="straightConnector1">
            <a:avLst/>
          </a:prstGeom>
          <a:noFill/>
          <a:ln w="15875">
            <a:gradFill flip="none" rotWithShape="1">
              <a:gsLst>
                <a:gs pos="0">
                  <a:srgbClr val="D3BDA6">
                    <a:alpha val="0"/>
                  </a:srgbClr>
                </a:gs>
                <a:gs pos="100000">
                  <a:srgbClr val="D3BDA6"/>
                </a:gs>
              </a:gsLst>
              <a:lin ang="5400000" scaled="1"/>
            </a:gradFill>
            <a:prstDash val="solid"/>
            <a:headEnd type="none"/>
            <a:tailEnd type="oval"/>
          </a:ln>
        </p:spPr>
      </p:sp>
      <p:sp>
        <p:nvSpPr>
          <p:cNvPr id="19" name="Text 15"/>
          <p:cNvSpPr/>
          <p:nvPr/>
        </p:nvSpPr>
        <p:spPr>
          <a:xfrm>
            <a:off x="2030730" y="1394460"/>
            <a:ext cx="42989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AI in Cobot Safety</a:t>
            </a:r>
            <a:endParaRPr lang="en-US" sz="1600" dirty="0"/>
          </a:p>
        </p:txBody>
      </p:sp>
      <p:sp>
        <p:nvSpPr>
          <p:cNvPr id="20" name="Text 16"/>
          <p:cNvSpPr/>
          <p:nvPr/>
        </p:nvSpPr>
        <p:spPr>
          <a:xfrm>
            <a:off x="2071370" y="1833245"/>
            <a:ext cx="429895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sensors in cobots from Universal Robots and ABB Ability detect human proximity, adjusting speed and force limits in real-time. This enhances worker safety and enables closer human-machine collaboration.</a:t>
            </a:r>
            <a:endParaRPr lang="en-US" sz="1600" dirty="0"/>
          </a:p>
        </p:txBody>
      </p:sp>
      <p:sp>
        <p:nvSpPr>
          <p:cNvPr id="21" name="Text 17"/>
          <p:cNvSpPr/>
          <p:nvPr/>
        </p:nvSpPr>
        <p:spPr>
          <a:xfrm>
            <a:off x="6840855" y="1469390"/>
            <a:ext cx="42989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Real-Time Safety Adjustments</a:t>
            </a:r>
            <a:endParaRPr lang="en-US" sz="1600" dirty="0"/>
          </a:p>
        </p:txBody>
      </p:sp>
      <p:sp>
        <p:nvSpPr>
          <p:cNvPr id="22" name="Text 18"/>
          <p:cNvSpPr/>
          <p:nvPr/>
        </p:nvSpPr>
        <p:spPr>
          <a:xfrm>
            <a:off x="6881495" y="1908175"/>
            <a:ext cx="429895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continuously monitors cobot operations, making real-time adjustments to ensure safe interactions with human workers. This reduces the risk of accidents and improves overall workplace safety.</a:t>
            </a:r>
            <a:endParaRPr lang="en-US" sz="1600" dirty="0"/>
          </a:p>
        </p:txBody>
      </p:sp>
      <p:sp>
        <p:nvSpPr>
          <p:cNvPr id="23" name="Text 19"/>
          <p:cNvSpPr/>
          <p:nvPr/>
        </p:nvSpPr>
        <p:spPr>
          <a:xfrm>
            <a:off x="2994660" y="4297680"/>
            <a:ext cx="4298950" cy="368300"/>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Safety Compliance and Audits</a:t>
            </a:r>
            <a:endParaRPr lang="en-US" sz="1600" dirty="0"/>
          </a:p>
        </p:txBody>
      </p:sp>
      <p:sp>
        <p:nvSpPr>
          <p:cNvPr id="24" name="Text 20"/>
          <p:cNvSpPr/>
          <p:nvPr/>
        </p:nvSpPr>
        <p:spPr>
          <a:xfrm>
            <a:off x="3035300" y="4736465"/>
            <a:ext cx="4298950" cy="1487805"/>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logs near-miss events and provides data for safety audits, ensuring compliance with regulatory standards. This proactive approach minimizes the risk of violations and enhances worker wellbeing.</a:t>
            </a:r>
            <a:endParaRPr lang="en-US" sz="1600" dirty="0"/>
          </a:p>
        </p:txBody>
      </p:sp>
      <p:sp>
        <p:nvSpPr>
          <p:cNvPr id="25" name="Text 21"/>
          <p:cNvSpPr/>
          <p:nvPr/>
        </p:nvSpPr>
        <p:spPr>
          <a:xfrm>
            <a:off x="7621270" y="4297680"/>
            <a:ext cx="4298950" cy="368300"/>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Enhanced Productivity through Collaboration</a:t>
            </a:r>
            <a:endParaRPr lang="en-US" sz="1600" dirty="0"/>
          </a:p>
        </p:txBody>
      </p:sp>
      <p:sp>
        <p:nvSpPr>
          <p:cNvPr id="26" name="Text 22"/>
          <p:cNvSpPr/>
          <p:nvPr/>
        </p:nvSpPr>
        <p:spPr>
          <a:xfrm>
            <a:off x="7661910" y="4736465"/>
            <a:ext cx="4298950" cy="1487805"/>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By ensuring safe and efficient human-robot collaboration, AI boosts productivity without compromising worker safety. This integration maximizes the benefits of automation while maintaining a safe working environment.</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Simulation</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05</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06-d3ce47gs8jdo4os5dd0g.png"/>
          <p:cNvPicPr>
            <a:picLocks noChangeAspect="1"/>
          </p:cNvPicPr>
          <p:nvPr/>
        </p:nvPicPr>
        <p:blipFill>
          <a:blip r:embed="rId3"/>
          <a:srcRect l="8" r="8"/>
          <a:stretch/>
        </p:blipFill>
        <p:spPr>
          <a:xfrm>
            <a:off x="635000" y="1621790"/>
            <a:ext cx="11562080" cy="5192395"/>
          </a:xfrm>
          <a:prstGeom prst="rect">
            <a:avLst/>
          </a:prstGeom>
        </p:spPr>
      </p:pic>
      <p:pic>
        <p:nvPicPr>
          <p:cNvPr id="11" name="Image 1" descr="https://kimi-img.moonshot.cn/pub/slides/slides_tmpl/image/25-09-28-15:22:08-d3ce480s8jdo4os5dd3g.png"/>
          <p:cNvPicPr>
            <a:picLocks noChangeAspect="1"/>
          </p:cNvPicPr>
          <p:nvPr/>
        </p:nvPicPr>
        <p:blipFill>
          <a:blip r:embed="rId4"/>
          <a:srcRect t="5" b="5"/>
          <a:stretch/>
        </p:blipFill>
        <p:spPr>
          <a:xfrm>
            <a:off x="7349490" y="2082165"/>
            <a:ext cx="5852160" cy="5187950"/>
          </a:xfrm>
          <a:prstGeom prst="rect">
            <a:avLst/>
          </a:prstGeom>
        </p:spPr>
      </p:pic>
      <p:sp>
        <p:nvSpPr>
          <p:cNvPr id="12" name="Shape 8"/>
          <p:cNvSpPr/>
          <p:nvPr/>
        </p:nvSpPr>
        <p:spPr>
          <a:xfrm>
            <a:off x="11456035" y="592138"/>
            <a:ext cx="351155" cy="43815"/>
          </a:xfrm>
          <a:prstGeom prst="roundRect">
            <a:avLst>
              <a:gd name="adj" fmla="val 50000"/>
            </a:avLst>
          </a:prstGeom>
          <a:solidFill>
            <a:srgbClr val="D3BDA6"/>
          </a:solidFill>
          <a:ln/>
        </p:spPr>
      </p:sp>
      <p:sp>
        <p:nvSpPr>
          <p:cNvPr id="13"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0"/>
          <p:cNvSpPr/>
          <p:nvPr/>
        </p:nvSpPr>
        <p:spPr>
          <a:xfrm>
            <a:off x="11456035" y="712153"/>
            <a:ext cx="351155" cy="43815"/>
          </a:xfrm>
          <a:prstGeom prst="roundRect">
            <a:avLst>
              <a:gd name="adj" fmla="val 50000"/>
            </a:avLst>
          </a:prstGeom>
          <a:solidFill>
            <a:srgbClr val="D3BDA6"/>
          </a:solidFill>
          <a:ln/>
        </p:spPr>
      </p:sp>
      <p:sp>
        <p:nvSpPr>
          <p:cNvPr id="15"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a:off x="11456035" y="832168"/>
            <a:ext cx="351155" cy="43815"/>
          </a:xfrm>
          <a:prstGeom prst="roundRect">
            <a:avLst>
              <a:gd name="adj" fmla="val 50000"/>
            </a:avLst>
          </a:prstGeom>
          <a:solidFill>
            <a:srgbClr val="D3BDA6"/>
          </a:solidFill>
          <a:ln/>
        </p:spPr>
      </p:sp>
      <p:sp>
        <p:nvSpPr>
          <p:cNvPr id="17"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4"/>
          <p:cNvSpPr/>
          <p:nvPr/>
        </p:nvSpPr>
        <p:spPr>
          <a:xfrm>
            <a:off x="667385" y="524510"/>
            <a:ext cx="6272530" cy="583565"/>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Digital Twin Process Sim</a:t>
            </a:r>
            <a:endParaRPr lang="en-US" sz="1600" dirty="0"/>
          </a:p>
        </p:txBody>
      </p:sp>
      <p:sp>
        <p:nvSpPr>
          <p:cNvPr id="19"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20"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7"/>
          <p:cNvSpPr/>
          <p:nvPr/>
        </p:nvSpPr>
        <p:spPr>
          <a:xfrm>
            <a:off x="933450" y="2562225"/>
            <a:ext cx="2692400" cy="706755"/>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AI-Driven Process Simulation</a:t>
            </a:r>
            <a:endParaRPr lang="en-US" sz="1600" dirty="0"/>
          </a:p>
        </p:txBody>
      </p:sp>
      <p:sp>
        <p:nvSpPr>
          <p:cNvPr id="22" name="Text 18"/>
          <p:cNvSpPr/>
          <p:nvPr/>
        </p:nvSpPr>
        <p:spPr>
          <a:xfrm>
            <a:off x="933450" y="3281045"/>
            <a:ext cx="2691507" cy="2327910"/>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platforms like AnyLogic and Siemens Plant Simulation model production flows, allowing engineers to test layout changes and equipment upgrades virtually. This reduces the risk of costly physical rework and improves operational efficiency.</a:t>
            </a:r>
            <a:endParaRPr lang="en-US" sz="1600" dirty="0"/>
          </a:p>
        </p:txBody>
      </p:sp>
      <p:sp>
        <p:nvSpPr>
          <p:cNvPr id="23" name="Text 19"/>
          <p:cNvSpPr/>
          <p:nvPr/>
        </p:nvSpPr>
        <p:spPr>
          <a:xfrm>
            <a:off x="3879850" y="3009265"/>
            <a:ext cx="2692400" cy="706755"/>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Predictive Bottleneck Analysis</a:t>
            </a:r>
            <a:endParaRPr lang="en-US" sz="1600" dirty="0"/>
          </a:p>
        </p:txBody>
      </p:sp>
      <p:sp>
        <p:nvSpPr>
          <p:cNvPr id="24" name="Text 20"/>
          <p:cNvSpPr/>
          <p:nvPr/>
        </p:nvSpPr>
        <p:spPr>
          <a:xfrm>
            <a:off x="3879850" y="3728085"/>
            <a:ext cx="2691507" cy="2327910"/>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simulates production scenarios to predict potential bottlenecks before implementation. This enables data-driven decision-making, ensuring smooth production processes and minimizing disruptions.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7-d3ce4a8s8jdo4os5ddig.jpeg"/>
          <p:cNvPicPr>
            <a:picLocks noChangeAspect="1"/>
          </p:cNvPicPr>
          <p:nvPr/>
        </p:nvPicPr>
        <p:blipFill>
          <a:blip r:embed="rId3"/>
          <a:srcRect l="28012" t="7813" r="22500" b="7813"/>
          <a:stretch/>
        </p:blipFill>
        <p:spPr>
          <a:xfrm>
            <a:off x="7106285" y="0"/>
            <a:ext cx="5085715" cy="6858000"/>
          </a:xfrm>
          <a:prstGeom prst="rect">
            <a:avLst/>
          </a:prstGeom>
        </p:spPr>
      </p:pic>
      <p:sp>
        <p:nvSpPr>
          <p:cNvPr id="5" name="Shape 2"/>
          <p:cNvSpPr/>
          <p:nvPr/>
        </p:nvSpPr>
        <p:spPr>
          <a:xfrm>
            <a:off x="7106285" y="0"/>
            <a:ext cx="5085715" cy="6858000"/>
          </a:xfrm>
          <a:prstGeom prst="rect">
            <a:avLst/>
          </a:prstGeom>
          <a:solidFill>
            <a:srgbClr val="D3BDA6">
              <a:alpha val="90980"/>
            </a:srgbClr>
          </a:solidFill>
          <a:ln/>
        </p:spPr>
      </p:sp>
      <p:sp>
        <p:nvSpPr>
          <p:cNvPr id="6" name="Text 3"/>
          <p:cNvSpPr/>
          <p:nvPr/>
        </p:nvSpPr>
        <p:spPr>
          <a:xfrm>
            <a:off x="7106285" y="0"/>
            <a:ext cx="5085715"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6315563" y="3986823"/>
            <a:ext cx="1014730" cy="1014730"/>
          </a:xfrm>
          <a:prstGeom prst="ellipse">
            <a:avLst/>
          </a:prstGeom>
          <a:solidFill>
            <a:srgbClr val="865F24"/>
          </a:solidFill>
          <a:ln w="31750">
            <a:solidFill>
              <a:srgbClr val="FFFFFF"/>
            </a:solidFill>
            <a:prstDash val="solid"/>
          </a:ln>
        </p:spPr>
      </p:sp>
      <p:sp>
        <p:nvSpPr>
          <p:cNvPr id="8" name="Text 5"/>
          <p:cNvSpPr/>
          <p:nvPr/>
        </p:nvSpPr>
        <p:spPr>
          <a:xfrm>
            <a:off x="6315563" y="3986823"/>
            <a:ext cx="1014730" cy="101473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5400000">
            <a:off x="7325750" y="4431183"/>
            <a:ext cx="146173" cy="126011"/>
          </a:xfrm>
          <a:prstGeom prst="triangle">
            <a:avLst>
              <a:gd name="adj" fmla="val 50000"/>
            </a:avLst>
          </a:prstGeom>
          <a:solidFill>
            <a:srgbClr val="FFFFFF"/>
          </a:solidFill>
          <a:ln/>
        </p:spPr>
      </p:sp>
      <p:sp>
        <p:nvSpPr>
          <p:cNvPr id="10" name="Text 7"/>
          <p:cNvSpPr/>
          <p:nvPr/>
        </p:nvSpPr>
        <p:spPr>
          <a:xfrm rot="5400000">
            <a:off x="7325750" y="4431183"/>
            <a:ext cx="146173" cy="12601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6316833" y="1288553"/>
            <a:ext cx="1014730" cy="1014730"/>
          </a:xfrm>
          <a:prstGeom prst="ellipse">
            <a:avLst/>
          </a:prstGeom>
          <a:solidFill>
            <a:srgbClr val="865F24"/>
          </a:solidFill>
          <a:ln w="31750">
            <a:solidFill>
              <a:srgbClr val="FFFFFF"/>
            </a:solidFill>
            <a:prstDash val="solid"/>
          </a:ln>
        </p:spPr>
      </p:sp>
      <p:sp>
        <p:nvSpPr>
          <p:cNvPr id="12" name="Text 9"/>
          <p:cNvSpPr/>
          <p:nvPr/>
        </p:nvSpPr>
        <p:spPr>
          <a:xfrm>
            <a:off x="6316833" y="1288553"/>
            <a:ext cx="1014730" cy="101473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rot="5400000">
            <a:off x="7327020" y="1732913"/>
            <a:ext cx="146173" cy="126011"/>
          </a:xfrm>
          <a:prstGeom prst="triangle">
            <a:avLst>
              <a:gd name="adj" fmla="val 50000"/>
            </a:avLst>
          </a:prstGeom>
          <a:solidFill>
            <a:srgbClr val="FFFFFF"/>
          </a:solidFill>
          <a:ln/>
        </p:spPr>
      </p:sp>
      <p:sp>
        <p:nvSpPr>
          <p:cNvPr id="14" name="Text 11"/>
          <p:cNvSpPr/>
          <p:nvPr/>
        </p:nvSpPr>
        <p:spPr>
          <a:xfrm rot="5400000">
            <a:off x="7327020" y="1732913"/>
            <a:ext cx="146173" cy="12601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6632314" y="1621539"/>
            <a:ext cx="359932" cy="359932"/>
          </a:xfrm>
          <a:custGeom>
            <a:avLst/>
            <a:gdLst/>
            <a:ahLst/>
            <a:cxnLst/>
            <a:rect l="l" t="t" r="r" b="b"/>
            <a:pathLst>
              <a:path w="359932" h="359932">
                <a:moveTo>
                  <a:pt x="197963" y="323939"/>
                </a:moveTo>
                <a:cubicBezTo>
                  <a:pt x="197963" y="359932"/>
                  <a:pt x="197963" y="359932"/>
                  <a:pt x="197963" y="359932"/>
                </a:cubicBezTo>
                <a:cubicBezTo>
                  <a:pt x="161969" y="359932"/>
                  <a:pt x="161969" y="359932"/>
                  <a:pt x="161969" y="359932"/>
                </a:cubicBezTo>
                <a:cubicBezTo>
                  <a:pt x="161969" y="323939"/>
                  <a:pt x="161969" y="323939"/>
                  <a:pt x="161969" y="323939"/>
                </a:cubicBezTo>
                <a:cubicBezTo>
                  <a:pt x="17997" y="323939"/>
                  <a:pt x="17997" y="323939"/>
                  <a:pt x="17997" y="323939"/>
                </a:cubicBezTo>
                <a:cubicBezTo>
                  <a:pt x="8998" y="323939"/>
                  <a:pt x="0" y="314941"/>
                  <a:pt x="0" y="305942"/>
                </a:cubicBezTo>
                <a:cubicBezTo>
                  <a:pt x="0" y="53990"/>
                  <a:pt x="0" y="53990"/>
                  <a:pt x="0" y="53990"/>
                </a:cubicBezTo>
                <a:cubicBezTo>
                  <a:pt x="359932" y="53990"/>
                  <a:pt x="359932" y="53990"/>
                  <a:pt x="359932" y="53990"/>
                </a:cubicBezTo>
                <a:cubicBezTo>
                  <a:pt x="359932" y="305942"/>
                  <a:pt x="359932" y="305942"/>
                  <a:pt x="359932" y="305942"/>
                </a:cubicBezTo>
                <a:cubicBezTo>
                  <a:pt x="359932" y="314941"/>
                  <a:pt x="350934" y="323939"/>
                  <a:pt x="341935" y="323939"/>
                </a:cubicBezTo>
                <a:lnTo>
                  <a:pt x="197963" y="323939"/>
                </a:lnTo>
                <a:close/>
                <a:moveTo>
                  <a:pt x="35993" y="287946"/>
                </a:moveTo>
                <a:cubicBezTo>
                  <a:pt x="323939" y="287946"/>
                  <a:pt x="323939" y="287946"/>
                  <a:pt x="323939" y="287946"/>
                </a:cubicBezTo>
                <a:cubicBezTo>
                  <a:pt x="323939" y="89983"/>
                  <a:pt x="323939" y="89983"/>
                  <a:pt x="323939" y="89983"/>
                </a:cubicBezTo>
                <a:cubicBezTo>
                  <a:pt x="35993" y="89983"/>
                  <a:pt x="35993" y="89983"/>
                  <a:pt x="35993" y="89983"/>
                </a:cubicBezTo>
                <a:lnTo>
                  <a:pt x="35993" y="287946"/>
                </a:lnTo>
                <a:close/>
                <a:moveTo>
                  <a:pt x="197963" y="125976"/>
                </a:moveTo>
                <a:cubicBezTo>
                  <a:pt x="287946" y="125976"/>
                  <a:pt x="287946" y="125976"/>
                  <a:pt x="287946" y="125976"/>
                </a:cubicBezTo>
                <a:cubicBezTo>
                  <a:pt x="287946" y="161969"/>
                  <a:pt x="287946" y="161969"/>
                  <a:pt x="287946" y="161969"/>
                </a:cubicBezTo>
                <a:cubicBezTo>
                  <a:pt x="197963" y="161969"/>
                  <a:pt x="197963" y="161969"/>
                  <a:pt x="197963" y="161969"/>
                </a:cubicBezTo>
                <a:lnTo>
                  <a:pt x="197963" y="125976"/>
                </a:lnTo>
                <a:close/>
                <a:moveTo>
                  <a:pt x="197963" y="197963"/>
                </a:moveTo>
                <a:cubicBezTo>
                  <a:pt x="287946" y="197963"/>
                  <a:pt x="287946" y="197963"/>
                  <a:pt x="287946" y="197963"/>
                </a:cubicBezTo>
                <a:cubicBezTo>
                  <a:pt x="287946" y="233956"/>
                  <a:pt x="287946" y="233956"/>
                  <a:pt x="287946" y="233956"/>
                </a:cubicBezTo>
                <a:cubicBezTo>
                  <a:pt x="197963" y="233956"/>
                  <a:pt x="197963" y="233956"/>
                  <a:pt x="197963" y="233956"/>
                </a:cubicBezTo>
                <a:lnTo>
                  <a:pt x="197963" y="197963"/>
                </a:lnTo>
                <a:close/>
                <a:moveTo>
                  <a:pt x="125976" y="125976"/>
                </a:moveTo>
                <a:cubicBezTo>
                  <a:pt x="125976" y="179966"/>
                  <a:pt x="125976" y="179966"/>
                  <a:pt x="125976" y="179966"/>
                </a:cubicBezTo>
                <a:cubicBezTo>
                  <a:pt x="179966" y="179966"/>
                  <a:pt x="179966" y="179966"/>
                  <a:pt x="179966" y="179966"/>
                </a:cubicBezTo>
                <a:cubicBezTo>
                  <a:pt x="179966" y="211460"/>
                  <a:pt x="157470" y="233956"/>
                  <a:pt x="125976" y="233956"/>
                </a:cubicBezTo>
                <a:cubicBezTo>
                  <a:pt x="94482" y="233956"/>
                  <a:pt x="71986" y="211460"/>
                  <a:pt x="71986" y="179966"/>
                </a:cubicBezTo>
                <a:cubicBezTo>
                  <a:pt x="71986" y="148472"/>
                  <a:pt x="94482" y="125976"/>
                  <a:pt x="125976" y="125976"/>
                </a:cubicBezTo>
                <a:close/>
                <a:moveTo>
                  <a:pt x="0" y="0"/>
                </a:moveTo>
                <a:cubicBezTo>
                  <a:pt x="359932" y="0"/>
                  <a:pt x="359932" y="0"/>
                  <a:pt x="359932" y="0"/>
                </a:cubicBezTo>
                <a:cubicBezTo>
                  <a:pt x="359932" y="35993"/>
                  <a:pt x="359932" y="35993"/>
                  <a:pt x="359932" y="35993"/>
                </a:cubicBezTo>
                <a:cubicBezTo>
                  <a:pt x="0" y="35993"/>
                  <a:pt x="0" y="35993"/>
                  <a:pt x="0" y="35993"/>
                </a:cubicBezTo>
                <a:lnTo>
                  <a:pt x="0" y="0"/>
                </a:lnTo>
                <a:close/>
              </a:path>
            </a:pathLst>
          </a:custGeom>
          <a:solidFill>
            <a:srgbClr val="FFFFFF"/>
          </a:solidFill>
          <a:ln/>
        </p:spPr>
      </p:sp>
      <p:sp>
        <p:nvSpPr>
          <p:cNvPr id="16" name="Text 13"/>
          <p:cNvSpPr/>
          <p:nvPr/>
        </p:nvSpPr>
        <p:spPr>
          <a:xfrm>
            <a:off x="6632314" y="1621539"/>
            <a:ext cx="359932" cy="359932"/>
          </a:xfrm>
          <a:prstGeom prst="rect">
            <a:avLst/>
          </a:prstGeom>
          <a:noFill/>
          <a:ln/>
        </p:spPr>
        <p:txBody>
          <a:bodyPr wrap="square" lIns="45720" tIns="91440" rIns="91440" bIns="45720" rtlCol="0" anchor="t"/>
          <a:lstStyle/>
          <a:p>
            <a:pPr>
              <a:lnSpc>
                <a:spcPct val="100000"/>
              </a:lnSpc>
            </a:pPr>
            <a:endParaRPr lang="en-US" sz="1600" dirty="0"/>
          </a:p>
        </p:txBody>
      </p:sp>
      <p:pic>
        <p:nvPicPr>
          <p:cNvPr id="17" name="Image 1" descr="https://kimi-img.moonshot.cn/pub/slides/slides_tmpl/image/25-09-28-15:22:09-d3ce488s8jdo4os5dd70.png"/>
          <p:cNvPicPr>
            <a:picLocks noChangeAspect="1"/>
          </p:cNvPicPr>
          <p:nvPr/>
        </p:nvPicPr>
        <p:blipFill>
          <a:blip r:embed="rId4"/>
          <a:stretch>
            <a:fillRect/>
          </a:stretch>
        </p:blipFill>
        <p:spPr>
          <a:xfrm>
            <a:off x="6673324" y="4306259"/>
            <a:ext cx="335280" cy="335280"/>
          </a:xfrm>
          <a:prstGeom prst="rect">
            <a:avLst/>
          </a:prstGeom>
        </p:spPr>
      </p:pic>
      <p:sp>
        <p:nvSpPr>
          <p:cNvPr id="18" name="Text 14"/>
          <p:cNvSpPr/>
          <p:nvPr/>
        </p:nvSpPr>
        <p:spPr>
          <a:xfrm>
            <a:off x="667385" y="524510"/>
            <a:ext cx="6272530" cy="583565"/>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Agentic AI Optimization</a:t>
            </a:r>
            <a:endParaRPr lang="en-US" sz="1600" dirty="0"/>
          </a:p>
        </p:txBody>
      </p:sp>
      <p:pic>
        <p:nvPicPr>
          <p:cNvPr id="19" name="Image 2" descr="https://kimi-img.moonshot.cn/pub/slides/slides_tmpl/image/25-09-28-15:22:09-d3ce488s8jdo4os5dd7g.png"/>
          <p:cNvPicPr>
            <a:picLocks noChangeAspect="1"/>
          </p:cNvPicPr>
          <p:nvPr/>
        </p:nvPicPr>
        <p:blipFill>
          <a:blip r:embed="rId5"/>
          <a:srcRect t="116" b="116"/>
          <a:stretch/>
        </p:blipFill>
        <p:spPr>
          <a:xfrm>
            <a:off x="0" y="4958080"/>
            <a:ext cx="2065655" cy="1915795"/>
          </a:xfrm>
          <a:prstGeom prst="rect">
            <a:avLst/>
          </a:prstGeom>
        </p:spPr>
      </p:pic>
      <p:sp>
        <p:nvSpPr>
          <p:cNvPr id="20" name="Text 15"/>
          <p:cNvSpPr/>
          <p:nvPr/>
        </p:nvSpPr>
        <p:spPr>
          <a:xfrm>
            <a:off x="870585" y="1900555"/>
            <a:ext cx="5043600" cy="460375"/>
          </a:xfrm>
          <a:prstGeom prst="rect">
            <a:avLst/>
          </a:prstGeom>
          <a:noFill/>
          <a:ln/>
        </p:spPr>
        <p:txBody>
          <a:bodyPr wrap="square" lIns="91440" tIns="45720" rIns="91440" bIns="45720" rtlCol="0" anchor="t">
            <a:spAutoFit/>
          </a:bodyPr>
          <a:lstStyle/>
          <a:p>
            <a:pPr>
              <a:lnSpc>
                <a:spcPct val="100000"/>
              </a:lnSpc>
            </a:pPr>
            <a:r>
              <a:rPr lang="en-US" sz="2400" b="1" dirty="0">
                <a:solidFill>
                  <a:srgbClr val="2C3741"/>
                </a:solidFill>
                <a:latin typeface="MiSans" pitchFamily="34" charset="0"/>
                <a:ea typeface="MiSans" pitchFamily="34" charset="-122"/>
                <a:cs typeface="MiSans" pitchFamily="34" charset="-120"/>
              </a:rPr>
              <a:t>Agent-Based AI for Optimization</a:t>
            </a:r>
            <a:endParaRPr lang="en-US" sz="1600" dirty="0"/>
          </a:p>
        </p:txBody>
      </p:sp>
      <p:sp>
        <p:nvSpPr>
          <p:cNvPr id="21" name="Text 16"/>
          <p:cNvSpPr/>
          <p:nvPr/>
        </p:nvSpPr>
        <p:spPr>
          <a:xfrm>
            <a:off x="870585" y="2510155"/>
            <a:ext cx="5041900" cy="1936750"/>
          </a:xfrm>
          <a:prstGeom prst="rect">
            <a:avLst/>
          </a:prstGeom>
          <a:noFill/>
          <a:ln/>
        </p:spPr>
        <p:txBody>
          <a:bodyPr wrap="square" lIns="91440" tIns="45720" rIns="91440" bIns="45720" rtlCol="0" anchor="t">
            <a:spAutoFit/>
          </a:bodyPr>
          <a:lstStyle/>
          <a:p>
            <a:pPr>
              <a:lnSpc>
                <a:spcPct val="150000"/>
              </a:lnSpc>
            </a:pPr>
            <a:r>
              <a:rPr lang="en-US" sz="1600" dirty="0">
                <a:solidFill>
                  <a:srgbClr val="2C3741"/>
                </a:solidFill>
                <a:latin typeface="MiSans" pitchFamily="34" charset="0"/>
                <a:ea typeface="MiSans" pitchFamily="34" charset="-122"/>
                <a:cs typeface="MiSans" pitchFamily="34" charset="-120"/>
              </a:rPr>
              <a:t>Agent-based AI explores thousands of parameter combinations to converge on optimal KPIs like throughput and energy use. This provides data-driven justification for operational changes, ensuring continuous improvement.</a:t>
            </a:r>
            <a:endParaRPr lang="en-US" sz="1600" dirty="0"/>
          </a:p>
        </p:txBody>
      </p:sp>
      <p:sp>
        <p:nvSpPr>
          <p:cNvPr id="22" name="Text 17"/>
          <p:cNvSpPr/>
          <p:nvPr/>
        </p:nvSpPr>
        <p:spPr>
          <a:xfrm>
            <a:off x="7466965" y="1288415"/>
            <a:ext cx="419820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Continuous Model Refinement</a:t>
            </a:r>
            <a:endParaRPr lang="en-US" sz="1600" dirty="0"/>
          </a:p>
        </p:txBody>
      </p:sp>
      <p:sp>
        <p:nvSpPr>
          <p:cNvPr id="23" name="Text 18"/>
          <p:cNvSpPr/>
          <p:nvPr/>
        </p:nvSpPr>
        <p:spPr>
          <a:xfrm>
            <a:off x="7466965" y="1760220"/>
            <a:ext cx="4198205" cy="1982470"/>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AI continuously refines simulation models based on real sensor feedback, ensuring accuracy and relevance. This adaptive approach enhances the reliability of predictive insights and operational decisions.</a:t>
            </a:r>
            <a:endParaRPr lang="en-US" sz="1600" dirty="0"/>
          </a:p>
        </p:txBody>
      </p:sp>
      <p:sp>
        <p:nvSpPr>
          <p:cNvPr id="24" name="Text 19"/>
          <p:cNvSpPr/>
          <p:nvPr/>
        </p:nvSpPr>
        <p:spPr>
          <a:xfrm>
            <a:off x="7525165" y="3986530"/>
            <a:ext cx="419820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Data-Driven Process Improvements</a:t>
            </a:r>
            <a:endParaRPr lang="en-US" sz="1600" dirty="0"/>
          </a:p>
        </p:txBody>
      </p:sp>
      <p:sp>
        <p:nvSpPr>
          <p:cNvPr id="25" name="Text 20"/>
          <p:cNvSpPr/>
          <p:nvPr/>
        </p:nvSpPr>
        <p:spPr>
          <a:xfrm>
            <a:off x="7525165" y="4458335"/>
            <a:ext cx="4198205" cy="1982470"/>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AI-driven optimization ensures that process changes are based on robust data analysis. This reduces the risk of inefficiencies and improves overall manufacturing performance.</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Governance</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06</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rg.png"/>
          <p:cNvPicPr>
            <a:picLocks noChangeAspect="1"/>
          </p:cNvPicPr>
          <p:nvPr/>
        </p:nvPicPr>
        <p:blipFill>
          <a:blip r:embed="rId3"/>
          <a:srcRect l="26" r="26"/>
          <a:stretch/>
        </p:blipFill>
        <p:spPr>
          <a:xfrm>
            <a:off x="-3175" y="-24130"/>
            <a:ext cx="12222480" cy="6908800"/>
          </a:xfrm>
          <a:prstGeom prst="rect">
            <a:avLst/>
          </a:prstGeom>
        </p:spPr>
      </p:pic>
      <p:sp>
        <p:nvSpPr>
          <p:cNvPr id="3" name="Text 0"/>
          <p:cNvSpPr/>
          <p:nvPr/>
        </p:nvSpPr>
        <p:spPr>
          <a:xfrm>
            <a:off x="-512445" y="3129280"/>
            <a:ext cx="3947160" cy="588645"/>
          </a:xfrm>
          <a:prstGeom prst="rect">
            <a:avLst/>
          </a:prstGeom>
          <a:noFill/>
          <a:ln/>
        </p:spPr>
        <p:txBody>
          <a:bodyPr wrap="square" lIns="0" tIns="0" rIns="0" bIns="0" rtlCol="0" anchor="ctr"/>
          <a:lstStyle/>
          <a:p>
            <a:pPr algn="ctr">
              <a:lnSpc>
                <a:spcPct val="100000"/>
              </a:lnSpc>
            </a:pPr>
            <a:r>
              <a:rPr lang="en-US" sz="4000" b="1" dirty="0">
                <a:solidFill>
                  <a:srgbClr val="FFFFFF"/>
                </a:solidFill>
                <a:latin typeface="MiSans" pitchFamily="34" charset="0"/>
                <a:ea typeface="MiSans" pitchFamily="34" charset="-122"/>
                <a:cs typeface="MiSans" pitchFamily="34" charset="-120"/>
              </a:rPr>
              <a:t>CONTENTS</a:t>
            </a:r>
            <a:endParaRPr lang="en-US" sz="1600" dirty="0"/>
          </a:p>
        </p:txBody>
      </p:sp>
      <p:sp>
        <p:nvSpPr>
          <p:cNvPr id="4" name="Shape 1"/>
          <p:cNvSpPr/>
          <p:nvPr/>
        </p:nvSpPr>
        <p:spPr>
          <a:xfrm>
            <a:off x="5323840" y="3111500"/>
            <a:ext cx="6408539" cy="557530"/>
          </a:xfrm>
          <a:prstGeom prst="roundRect">
            <a:avLst>
              <a:gd name="adj" fmla="val 50000"/>
            </a:avLst>
          </a:prstGeom>
          <a:solidFill>
            <a:srgbClr val="000000">
              <a:alpha val="0"/>
            </a:srgbClr>
          </a:solidFill>
          <a:ln w="19050">
            <a:solidFill>
              <a:srgbClr val="D3BDA6"/>
            </a:solidFill>
            <a:prstDash val="solid"/>
          </a:ln>
        </p:spPr>
      </p:sp>
      <p:sp>
        <p:nvSpPr>
          <p:cNvPr id="5" name="Text 2"/>
          <p:cNvSpPr/>
          <p:nvPr/>
        </p:nvSpPr>
        <p:spPr>
          <a:xfrm>
            <a:off x="5323840" y="3111500"/>
            <a:ext cx="6408539"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5323840" y="3111500"/>
            <a:ext cx="1259228" cy="557530"/>
          </a:xfrm>
          <a:prstGeom prst="roundRect">
            <a:avLst>
              <a:gd name="adj" fmla="val 50000"/>
            </a:avLst>
          </a:prstGeom>
          <a:solidFill>
            <a:srgbClr val="D3BDA6"/>
          </a:solidFill>
          <a:ln/>
        </p:spPr>
      </p:sp>
      <p:sp>
        <p:nvSpPr>
          <p:cNvPr id="7" name="Text 4"/>
          <p:cNvSpPr/>
          <p:nvPr/>
        </p:nvSpPr>
        <p:spPr>
          <a:xfrm>
            <a:off x="5323840" y="3111500"/>
            <a:ext cx="1259228"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4988560" y="2023110"/>
            <a:ext cx="6408539" cy="557530"/>
          </a:xfrm>
          <a:prstGeom prst="roundRect">
            <a:avLst>
              <a:gd name="adj" fmla="val 50000"/>
            </a:avLst>
          </a:prstGeom>
          <a:solidFill>
            <a:srgbClr val="000000">
              <a:alpha val="0"/>
            </a:srgbClr>
          </a:solidFill>
          <a:ln w="19050">
            <a:solidFill>
              <a:srgbClr val="D3BDA6"/>
            </a:solidFill>
            <a:prstDash val="solid"/>
          </a:ln>
        </p:spPr>
      </p:sp>
      <p:sp>
        <p:nvSpPr>
          <p:cNvPr id="9" name="Text 6"/>
          <p:cNvSpPr/>
          <p:nvPr/>
        </p:nvSpPr>
        <p:spPr>
          <a:xfrm>
            <a:off x="4988560" y="2023110"/>
            <a:ext cx="6408539"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988560" y="2023110"/>
            <a:ext cx="1259228" cy="557530"/>
          </a:xfrm>
          <a:prstGeom prst="roundRect">
            <a:avLst>
              <a:gd name="adj" fmla="val 50000"/>
            </a:avLst>
          </a:prstGeom>
          <a:solidFill>
            <a:srgbClr val="D3BDA6"/>
          </a:solidFill>
          <a:ln/>
        </p:spPr>
      </p:sp>
      <p:sp>
        <p:nvSpPr>
          <p:cNvPr id="11" name="Text 8"/>
          <p:cNvSpPr/>
          <p:nvPr/>
        </p:nvSpPr>
        <p:spPr>
          <a:xfrm>
            <a:off x="4988560" y="2023110"/>
            <a:ext cx="1259228"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4424680" y="934720"/>
            <a:ext cx="6408539" cy="557530"/>
          </a:xfrm>
          <a:prstGeom prst="roundRect">
            <a:avLst>
              <a:gd name="adj" fmla="val 50000"/>
            </a:avLst>
          </a:prstGeom>
          <a:solidFill>
            <a:srgbClr val="000000">
              <a:alpha val="0"/>
            </a:srgbClr>
          </a:solidFill>
          <a:ln w="19050">
            <a:solidFill>
              <a:srgbClr val="D3BDA6"/>
            </a:solidFill>
            <a:prstDash val="solid"/>
          </a:ln>
        </p:spPr>
      </p:sp>
      <p:sp>
        <p:nvSpPr>
          <p:cNvPr id="13" name="Text 10"/>
          <p:cNvSpPr/>
          <p:nvPr/>
        </p:nvSpPr>
        <p:spPr>
          <a:xfrm>
            <a:off x="4424680" y="934720"/>
            <a:ext cx="6408539"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4424680" y="934720"/>
            <a:ext cx="1259228" cy="557530"/>
          </a:xfrm>
          <a:prstGeom prst="roundRect">
            <a:avLst>
              <a:gd name="adj" fmla="val 50000"/>
            </a:avLst>
          </a:prstGeom>
          <a:solidFill>
            <a:srgbClr val="D3BDA6"/>
          </a:solidFill>
          <a:ln/>
        </p:spPr>
      </p:sp>
      <p:sp>
        <p:nvSpPr>
          <p:cNvPr id="15" name="Text 12"/>
          <p:cNvSpPr/>
          <p:nvPr/>
        </p:nvSpPr>
        <p:spPr>
          <a:xfrm>
            <a:off x="4424680" y="934720"/>
            <a:ext cx="1259228"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4424680" y="5288280"/>
            <a:ext cx="6408539" cy="557530"/>
          </a:xfrm>
          <a:prstGeom prst="roundRect">
            <a:avLst>
              <a:gd name="adj" fmla="val 50000"/>
            </a:avLst>
          </a:prstGeom>
          <a:solidFill>
            <a:srgbClr val="000000">
              <a:alpha val="0"/>
            </a:srgbClr>
          </a:solidFill>
          <a:ln w="19050">
            <a:solidFill>
              <a:srgbClr val="D3BDA6"/>
            </a:solidFill>
            <a:prstDash val="solid"/>
          </a:ln>
        </p:spPr>
      </p:sp>
      <p:sp>
        <p:nvSpPr>
          <p:cNvPr id="17" name="Text 14"/>
          <p:cNvSpPr/>
          <p:nvPr/>
        </p:nvSpPr>
        <p:spPr>
          <a:xfrm>
            <a:off x="4424680" y="5288280"/>
            <a:ext cx="6408539"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4424680" y="5288280"/>
            <a:ext cx="1259228" cy="557530"/>
          </a:xfrm>
          <a:prstGeom prst="roundRect">
            <a:avLst>
              <a:gd name="adj" fmla="val 50000"/>
            </a:avLst>
          </a:prstGeom>
          <a:solidFill>
            <a:srgbClr val="D3BDA6"/>
          </a:solidFill>
          <a:ln/>
        </p:spPr>
      </p:sp>
      <p:sp>
        <p:nvSpPr>
          <p:cNvPr id="19" name="Text 16"/>
          <p:cNvSpPr/>
          <p:nvPr/>
        </p:nvSpPr>
        <p:spPr>
          <a:xfrm>
            <a:off x="4424680" y="5288280"/>
            <a:ext cx="1259228"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4988560" y="4199890"/>
            <a:ext cx="6408539" cy="557530"/>
          </a:xfrm>
          <a:prstGeom prst="roundRect">
            <a:avLst>
              <a:gd name="adj" fmla="val 50000"/>
            </a:avLst>
          </a:prstGeom>
          <a:solidFill>
            <a:srgbClr val="000000">
              <a:alpha val="0"/>
            </a:srgbClr>
          </a:solidFill>
          <a:ln w="19050">
            <a:solidFill>
              <a:srgbClr val="D3BDA6"/>
            </a:solidFill>
            <a:prstDash val="solid"/>
          </a:ln>
        </p:spPr>
      </p:sp>
      <p:sp>
        <p:nvSpPr>
          <p:cNvPr id="21" name="Text 18"/>
          <p:cNvSpPr/>
          <p:nvPr/>
        </p:nvSpPr>
        <p:spPr>
          <a:xfrm>
            <a:off x="4988560" y="4199890"/>
            <a:ext cx="6408539"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4988560" y="4199890"/>
            <a:ext cx="1259228" cy="557530"/>
          </a:xfrm>
          <a:prstGeom prst="roundRect">
            <a:avLst>
              <a:gd name="adj" fmla="val 50000"/>
            </a:avLst>
          </a:prstGeom>
          <a:solidFill>
            <a:srgbClr val="D3BDA6"/>
          </a:solidFill>
          <a:ln/>
        </p:spPr>
      </p:sp>
      <p:sp>
        <p:nvSpPr>
          <p:cNvPr id="23" name="Text 20"/>
          <p:cNvSpPr/>
          <p:nvPr/>
        </p:nvSpPr>
        <p:spPr>
          <a:xfrm>
            <a:off x="4988560" y="4199890"/>
            <a:ext cx="1259228" cy="55753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Text 21"/>
          <p:cNvSpPr/>
          <p:nvPr/>
        </p:nvSpPr>
        <p:spPr>
          <a:xfrm>
            <a:off x="4614549" y="952500"/>
            <a:ext cx="879491" cy="521970"/>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01</a:t>
            </a:r>
            <a:endParaRPr lang="en-US" sz="1600" dirty="0"/>
          </a:p>
        </p:txBody>
      </p:sp>
      <p:sp>
        <p:nvSpPr>
          <p:cNvPr id="25" name="Text 22"/>
          <p:cNvSpPr/>
          <p:nvPr/>
        </p:nvSpPr>
        <p:spPr>
          <a:xfrm>
            <a:off x="5729237" y="967740"/>
            <a:ext cx="4896740" cy="460375"/>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AI Fit Matrix</a:t>
            </a:r>
            <a:endParaRPr lang="en-US" sz="1600" dirty="0"/>
          </a:p>
        </p:txBody>
      </p:sp>
      <p:sp>
        <p:nvSpPr>
          <p:cNvPr id="26" name="Text 23"/>
          <p:cNvSpPr/>
          <p:nvPr/>
        </p:nvSpPr>
        <p:spPr>
          <a:xfrm>
            <a:off x="5178429" y="2040890"/>
            <a:ext cx="879491" cy="521970"/>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02</a:t>
            </a:r>
            <a:endParaRPr lang="en-US" sz="1600" dirty="0"/>
          </a:p>
        </p:txBody>
      </p:sp>
      <p:sp>
        <p:nvSpPr>
          <p:cNvPr id="27" name="Text 24"/>
          <p:cNvSpPr/>
          <p:nvPr/>
        </p:nvSpPr>
        <p:spPr>
          <a:xfrm>
            <a:off x="6293117" y="2056130"/>
            <a:ext cx="4896740" cy="460375"/>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Predict &amp; Protect</a:t>
            </a:r>
            <a:endParaRPr lang="en-US" sz="1600" dirty="0"/>
          </a:p>
        </p:txBody>
      </p:sp>
      <p:sp>
        <p:nvSpPr>
          <p:cNvPr id="28" name="Text 25"/>
          <p:cNvSpPr/>
          <p:nvPr/>
        </p:nvSpPr>
        <p:spPr>
          <a:xfrm>
            <a:off x="5513709" y="3129280"/>
            <a:ext cx="879491" cy="521970"/>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03</a:t>
            </a:r>
            <a:endParaRPr lang="en-US" sz="1600" dirty="0"/>
          </a:p>
        </p:txBody>
      </p:sp>
      <p:sp>
        <p:nvSpPr>
          <p:cNvPr id="29" name="Text 26"/>
          <p:cNvSpPr/>
          <p:nvPr/>
        </p:nvSpPr>
        <p:spPr>
          <a:xfrm>
            <a:off x="6628397" y="3144520"/>
            <a:ext cx="4896740" cy="460375"/>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Schedule &amp; Supply</a:t>
            </a:r>
            <a:endParaRPr lang="en-US" sz="1600" dirty="0"/>
          </a:p>
        </p:txBody>
      </p:sp>
      <p:sp>
        <p:nvSpPr>
          <p:cNvPr id="30" name="Text 27"/>
          <p:cNvSpPr/>
          <p:nvPr/>
        </p:nvSpPr>
        <p:spPr>
          <a:xfrm>
            <a:off x="5178429" y="4217670"/>
            <a:ext cx="879491" cy="521970"/>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04</a:t>
            </a:r>
            <a:endParaRPr lang="en-US" sz="1600" dirty="0"/>
          </a:p>
        </p:txBody>
      </p:sp>
      <p:sp>
        <p:nvSpPr>
          <p:cNvPr id="31" name="Text 28"/>
          <p:cNvSpPr/>
          <p:nvPr/>
        </p:nvSpPr>
        <p:spPr>
          <a:xfrm>
            <a:off x="6293117" y="4232910"/>
            <a:ext cx="4896740" cy="460375"/>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Energy &amp; Cobots</a:t>
            </a:r>
            <a:endParaRPr lang="en-US" sz="1600" dirty="0"/>
          </a:p>
        </p:txBody>
      </p:sp>
      <p:sp>
        <p:nvSpPr>
          <p:cNvPr id="32" name="Text 29"/>
          <p:cNvSpPr/>
          <p:nvPr/>
        </p:nvSpPr>
        <p:spPr>
          <a:xfrm>
            <a:off x="4614549" y="5306060"/>
            <a:ext cx="879491" cy="521970"/>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05</a:t>
            </a:r>
            <a:endParaRPr lang="en-US" sz="1600" dirty="0"/>
          </a:p>
        </p:txBody>
      </p:sp>
      <p:sp>
        <p:nvSpPr>
          <p:cNvPr id="33" name="Text 30"/>
          <p:cNvSpPr/>
          <p:nvPr/>
        </p:nvSpPr>
        <p:spPr>
          <a:xfrm>
            <a:off x="5729237" y="5321300"/>
            <a:ext cx="4896740" cy="460375"/>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Simulation</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Human Oversight Mandate</a:t>
            </a:r>
            <a:endParaRPr lang="en-US" sz="1600" dirty="0"/>
          </a:p>
        </p:txBody>
      </p:sp>
      <p:sp>
        <p:nvSpPr>
          <p:cNvPr id="17" name="Shape 15"/>
          <p:cNvSpPr/>
          <p:nvPr/>
        </p:nvSpPr>
        <p:spPr>
          <a:xfrm>
            <a:off x="-16510" y="4744085"/>
            <a:ext cx="12221210" cy="21139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4744085"/>
            <a:ext cx="12221210" cy="21139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1623060" y="1609725"/>
            <a:ext cx="8945880" cy="670560"/>
          </a:xfrm>
          <a:prstGeom prst="round2SameRect">
            <a:avLst>
              <a:gd name="adj1" fmla="val 16667"/>
              <a:gd name="adj2" fmla="val 0"/>
            </a:avLst>
          </a:prstGeom>
          <a:solidFill>
            <a:srgbClr val="D3BDA6"/>
          </a:solidFill>
          <a:ln/>
        </p:spPr>
      </p:sp>
      <p:sp>
        <p:nvSpPr>
          <p:cNvPr id="20" name="Text 18"/>
          <p:cNvSpPr/>
          <p:nvPr/>
        </p:nvSpPr>
        <p:spPr>
          <a:xfrm>
            <a:off x="1623060" y="1609725"/>
            <a:ext cx="8945880" cy="6705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1623060" y="2422525"/>
            <a:ext cx="8945880" cy="3520440"/>
          </a:xfrm>
          <a:prstGeom prst="round2SameRect">
            <a:avLst>
              <a:gd name="adj1" fmla="val 0"/>
              <a:gd name="adj2" fmla="val 0"/>
            </a:avLst>
          </a:prstGeom>
          <a:solidFill>
            <a:srgbClr val="FFFFFF"/>
          </a:solidFill>
          <a:ln w="19050">
            <a:solidFill>
              <a:srgbClr val="D3BDA6"/>
            </a:solidFill>
            <a:prstDash val="solid"/>
          </a:ln>
        </p:spPr>
      </p:sp>
      <p:sp>
        <p:nvSpPr>
          <p:cNvPr id="22" name="Text 20"/>
          <p:cNvSpPr/>
          <p:nvPr/>
        </p:nvSpPr>
        <p:spPr>
          <a:xfrm>
            <a:off x="1623060" y="2422525"/>
            <a:ext cx="8945880" cy="352044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9-28-15:22:05-d3ce478s8jdo4os5dcug.png"/>
          <p:cNvPicPr>
            <a:picLocks noChangeAspect="1"/>
          </p:cNvPicPr>
          <p:nvPr/>
        </p:nvPicPr>
        <p:blipFill>
          <a:blip r:embed="rId3"/>
          <a:srcRect t="230" b="230"/>
          <a:stretch/>
        </p:blipFill>
        <p:spPr>
          <a:xfrm>
            <a:off x="2056130" y="2620645"/>
            <a:ext cx="8183245" cy="1371600"/>
          </a:xfrm>
          <a:prstGeom prst="rect">
            <a:avLst/>
          </a:prstGeom>
        </p:spPr>
      </p:pic>
      <p:sp>
        <p:nvSpPr>
          <p:cNvPr id="24" name="Text 21"/>
          <p:cNvSpPr/>
          <p:nvPr/>
        </p:nvSpPr>
        <p:spPr>
          <a:xfrm>
            <a:off x="1983423" y="1725295"/>
            <a:ext cx="822515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Strategic Human Oversight</a:t>
            </a:r>
            <a:endParaRPr lang="en-US" sz="1600" dirty="0"/>
          </a:p>
        </p:txBody>
      </p:sp>
      <p:sp>
        <p:nvSpPr>
          <p:cNvPr id="25" name="Text 22"/>
          <p:cNvSpPr/>
          <p:nvPr/>
        </p:nvSpPr>
        <p:spPr>
          <a:xfrm>
            <a:off x="1983423" y="4143375"/>
            <a:ext cx="8225155" cy="1069975"/>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Final decisions on safety shutdowns, process redesigns, and supplier changes remain with human experts. This ensures that AI recommendations align with regulatory standards, ethical considerations, and strategic goals.</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0" y="5408732"/>
            <a:ext cx="12192000" cy="1449268"/>
          </a:xfrm>
          <a:prstGeom prst="rect">
            <a:avLst/>
          </a:prstGeom>
          <a:solidFill>
            <a:srgbClr val="D3BDA6"/>
          </a:solidFill>
          <a:ln/>
        </p:spPr>
      </p:sp>
      <p:sp>
        <p:nvSpPr>
          <p:cNvPr id="5" name="Text 3"/>
          <p:cNvSpPr/>
          <p:nvPr/>
        </p:nvSpPr>
        <p:spPr>
          <a:xfrm>
            <a:off x="0" y="5408732"/>
            <a:ext cx="12192000" cy="1449268"/>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Audit &amp; Bias Checks</a:t>
            </a:r>
            <a:endParaRPr lang="en-US" sz="1600" dirty="0"/>
          </a:p>
        </p:txBody>
      </p:sp>
      <p:sp>
        <p:nvSpPr>
          <p:cNvPr id="7" name="Shape 5"/>
          <p:cNvSpPr/>
          <p:nvPr/>
        </p:nvSpPr>
        <p:spPr>
          <a:xfrm>
            <a:off x="10896829" y="5250611"/>
            <a:ext cx="600063" cy="170384"/>
          </a:xfrm>
          <a:custGeom>
            <a:avLst/>
            <a:gdLst/>
            <a:ahLst/>
            <a:cxnLst/>
            <a:rect l="l" t="t" r="r" b="b"/>
            <a:pathLst>
              <a:path w="600063" h="170384">
                <a:moveTo>
                  <a:pt x="564775" y="170384"/>
                </a:moveTo>
                <a:lnTo>
                  <a:pt x="0" y="0"/>
                </a:lnTo>
                <a:lnTo>
                  <a:pt x="600063" y="57425"/>
                </a:lnTo>
                <a:close/>
              </a:path>
            </a:pathLst>
          </a:custGeom>
          <a:solidFill>
            <a:srgbClr val="000000">
              <a:alpha val="25882"/>
            </a:srgbClr>
          </a:solidFill>
          <a:ln/>
        </p:spPr>
      </p:sp>
      <p:sp>
        <p:nvSpPr>
          <p:cNvPr id="8" name="Text 6"/>
          <p:cNvSpPr/>
          <p:nvPr/>
        </p:nvSpPr>
        <p:spPr>
          <a:xfrm>
            <a:off x="10896829" y="5250611"/>
            <a:ext cx="600063" cy="170384"/>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8726805" y="4398690"/>
            <a:ext cx="897019" cy="626162"/>
          </a:xfrm>
          <a:custGeom>
            <a:avLst/>
            <a:gdLst/>
            <a:ahLst/>
            <a:cxnLst/>
            <a:rect l="l" t="t" r="r" b="b"/>
            <a:pathLst>
              <a:path w="897019" h="626162">
                <a:moveTo>
                  <a:pt x="143299" y="0"/>
                </a:moveTo>
                <a:cubicBezTo>
                  <a:pt x="96900" y="165530"/>
                  <a:pt x="50502" y="331037"/>
                  <a:pt x="4102" y="496567"/>
                </a:cubicBezTo>
                <a:cubicBezTo>
                  <a:pt x="3501" y="497681"/>
                  <a:pt x="-4763" y="513744"/>
                  <a:pt x="4014" y="529272"/>
                </a:cubicBezTo>
                <a:cubicBezTo>
                  <a:pt x="10407" y="540590"/>
                  <a:pt x="21544" y="544065"/>
                  <a:pt x="23994" y="544756"/>
                </a:cubicBezTo>
                <a:cubicBezTo>
                  <a:pt x="314995" y="571891"/>
                  <a:pt x="606018" y="599026"/>
                  <a:pt x="897019" y="626162"/>
                </a:cubicBezTo>
                <a:cubicBezTo>
                  <a:pt x="645778" y="417456"/>
                  <a:pt x="394539" y="208728"/>
                  <a:pt x="143299" y="0"/>
                </a:cubicBezTo>
                <a:close/>
              </a:path>
            </a:pathLst>
          </a:custGeom>
          <a:solidFill>
            <a:srgbClr val="000000">
              <a:alpha val="25882"/>
            </a:srgbClr>
          </a:solidFill>
          <a:ln/>
        </p:spPr>
      </p:sp>
      <p:sp>
        <p:nvSpPr>
          <p:cNvPr id="10" name="Text 8"/>
          <p:cNvSpPr/>
          <p:nvPr/>
        </p:nvSpPr>
        <p:spPr>
          <a:xfrm>
            <a:off x="8726805" y="4398690"/>
            <a:ext cx="897019" cy="626162"/>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9085518" y="1893570"/>
            <a:ext cx="242297" cy="1297523"/>
          </a:xfrm>
          <a:custGeom>
            <a:avLst/>
            <a:gdLst/>
            <a:ahLst/>
            <a:cxnLst/>
            <a:rect l="l" t="t" r="r" b="b"/>
            <a:pathLst>
              <a:path w="242297" h="1297523">
                <a:moveTo>
                  <a:pt x="242297" y="0"/>
                </a:moveTo>
                <a:cubicBezTo>
                  <a:pt x="217912" y="8489"/>
                  <a:pt x="193348" y="31193"/>
                  <a:pt x="176217" y="44137"/>
                </a:cubicBezTo>
                <a:cubicBezTo>
                  <a:pt x="163823" y="89768"/>
                  <a:pt x="151430" y="135398"/>
                  <a:pt x="139037" y="181029"/>
                </a:cubicBezTo>
                <a:cubicBezTo>
                  <a:pt x="131228" y="228998"/>
                  <a:pt x="119592" y="303282"/>
                  <a:pt x="107198" y="394697"/>
                </a:cubicBezTo>
                <a:cubicBezTo>
                  <a:pt x="94159" y="490883"/>
                  <a:pt x="90355" y="531655"/>
                  <a:pt x="77095" y="640117"/>
                </a:cubicBezTo>
                <a:cubicBezTo>
                  <a:pt x="56179" y="811319"/>
                  <a:pt x="50751" y="824532"/>
                  <a:pt x="34531" y="963072"/>
                </a:cubicBezTo>
                <a:cubicBezTo>
                  <a:pt x="21026" y="1078528"/>
                  <a:pt x="-6452" y="1296208"/>
                  <a:pt x="1379" y="1297523"/>
                </a:cubicBezTo>
                <a:cubicBezTo>
                  <a:pt x="10057" y="1298993"/>
                  <a:pt x="58873" y="1015275"/>
                  <a:pt x="242297" y="0"/>
                </a:cubicBezTo>
                <a:close/>
              </a:path>
            </a:pathLst>
          </a:custGeom>
          <a:solidFill>
            <a:srgbClr val="000000">
              <a:alpha val="25882"/>
            </a:srgbClr>
          </a:solidFill>
          <a:ln/>
        </p:spPr>
      </p:sp>
      <p:sp>
        <p:nvSpPr>
          <p:cNvPr id="12" name="Text 10"/>
          <p:cNvSpPr/>
          <p:nvPr/>
        </p:nvSpPr>
        <p:spPr>
          <a:xfrm>
            <a:off x="9085518" y="1893570"/>
            <a:ext cx="242297" cy="1297523"/>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8783593" y="1894280"/>
            <a:ext cx="3283312" cy="3467791"/>
          </a:xfrm>
          <a:custGeom>
            <a:avLst/>
            <a:gdLst/>
            <a:ahLst/>
            <a:cxnLst/>
            <a:rect l="l" t="t" r="r" b="b"/>
            <a:pathLst>
              <a:path w="3283312" h="3467791">
                <a:moveTo>
                  <a:pt x="541948" y="0"/>
                </a:moveTo>
                <a:lnTo>
                  <a:pt x="3283312" y="486670"/>
                </a:lnTo>
                <a:lnTo>
                  <a:pt x="2753583" y="3440474"/>
                </a:lnTo>
                <a:lnTo>
                  <a:pt x="2752864" y="3440474"/>
                </a:lnTo>
                <a:lnTo>
                  <a:pt x="2751427" y="3446225"/>
                </a:lnTo>
                <a:lnTo>
                  <a:pt x="2749270" y="3445506"/>
                </a:lnTo>
                <a:lnTo>
                  <a:pt x="2748552" y="3451976"/>
                </a:lnTo>
                <a:lnTo>
                  <a:pt x="2747833" y="3451976"/>
                </a:lnTo>
                <a:lnTo>
                  <a:pt x="2746395" y="3457726"/>
                </a:lnTo>
                <a:lnTo>
                  <a:pt x="2744958" y="3457726"/>
                </a:lnTo>
                <a:lnTo>
                  <a:pt x="2744239" y="3462759"/>
                </a:lnTo>
                <a:lnTo>
                  <a:pt x="2742083" y="3462040"/>
                </a:lnTo>
                <a:lnTo>
                  <a:pt x="2740645" y="3467791"/>
                </a:lnTo>
                <a:lnTo>
                  <a:pt x="0" y="2981121"/>
                </a:lnTo>
                <a:lnTo>
                  <a:pt x="531885" y="17253"/>
                </a:lnTo>
                <a:lnTo>
                  <a:pt x="533323" y="17253"/>
                </a:lnTo>
                <a:lnTo>
                  <a:pt x="534041" y="14377"/>
                </a:lnTo>
                <a:lnTo>
                  <a:pt x="535479" y="14377"/>
                </a:lnTo>
                <a:lnTo>
                  <a:pt x="536198" y="10783"/>
                </a:lnTo>
                <a:lnTo>
                  <a:pt x="536916" y="10783"/>
                </a:lnTo>
                <a:lnTo>
                  <a:pt x="537635" y="7189"/>
                </a:lnTo>
                <a:lnTo>
                  <a:pt x="539791" y="7189"/>
                </a:lnTo>
                <a:lnTo>
                  <a:pt x="540510" y="3594"/>
                </a:lnTo>
                <a:lnTo>
                  <a:pt x="541229" y="3594"/>
                </a:lnTo>
                <a:lnTo>
                  <a:pt x="541948" y="0"/>
                </a:lnTo>
                <a:close/>
              </a:path>
            </a:pathLst>
          </a:custGeom>
          <a:gradFill flip="none" rotWithShape="1">
            <a:gsLst>
              <a:gs pos="0">
                <a:srgbClr val="FFFFFF"/>
              </a:gs>
              <a:gs pos="25000">
                <a:srgbClr val="FBFBFB"/>
              </a:gs>
              <a:gs pos="51000">
                <a:srgbClr val="EFEFEF"/>
              </a:gs>
              <a:gs pos="76000">
                <a:srgbClr val="EAEAEA"/>
              </a:gs>
              <a:gs pos="100000">
                <a:srgbClr val="DEDEDE"/>
              </a:gs>
            </a:gsLst>
            <a:lin ang="2940000" scaled="1"/>
          </a:gradFill>
          <a:ln w="6350">
            <a:solidFill>
              <a:srgbClr val="EAEAEA"/>
            </a:solidFill>
            <a:prstDash val="solid"/>
          </a:ln>
        </p:spPr>
      </p:sp>
      <p:sp>
        <p:nvSpPr>
          <p:cNvPr id="14" name="Text 12"/>
          <p:cNvSpPr/>
          <p:nvPr/>
        </p:nvSpPr>
        <p:spPr>
          <a:xfrm>
            <a:off x="8783593" y="1894280"/>
            <a:ext cx="3283312" cy="3467791"/>
          </a:xfrm>
          <a:prstGeom prst="rect">
            <a:avLst/>
          </a:prstGeom>
          <a:noFill/>
          <a:ln/>
        </p:spPr>
        <p:txBody>
          <a:bodyPr wrap="square" lIns="45720" tIns="91440" rIns="91440" bIns="45720" rtlCol="0" anchor="ctr"/>
          <a:lstStyle/>
          <a:p>
            <a:pPr>
              <a:lnSpc>
                <a:spcPct val="100000"/>
              </a:lnSpc>
            </a:pPr>
            <a:endParaRPr lang="en-US" sz="1600" dirty="0"/>
          </a:p>
        </p:txBody>
      </p:sp>
      <p:pic>
        <p:nvPicPr>
          <p:cNvPr id="15" name="Image 0" descr="https://kimi-img.moonshot.cn/pub/slides/slides_tmpl/image/25-09-28-15:22:12-d3ce490s8jdo4os5ddc0.png"/>
          <p:cNvPicPr>
            <a:picLocks noChangeAspect="1"/>
          </p:cNvPicPr>
          <p:nvPr/>
        </p:nvPicPr>
        <p:blipFill>
          <a:blip r:embed="rId3"/>
          <a:srcRect l="33" t="5" r="33" b="-5"/>
          <a:stretch/>
        </p:blipFill>
        <p:spPr>
          <a:xfrm>
            <a:off x="9111309" y="2100634"/>
            <a:ext cx="2749265" cy="2501570"/>
          </a:xfrm>
          <a:prstGeom prst="rect">
            <a:avLst/>
          </a:prstGeom>
        </p:spPr>
      </p:pic>
      <p:sp>
        <p:nvSpPr>
          <p:cNvPr id="16" name="Shape 13"/>
          <p:cNvSpPr/>
          <p:nvPr/>
        </p:nvSpPr>
        <p:spPr>
          <a:xfrm>
            <a:off x="3258185" y="1695450"/>
            <a:ext cx="0" cy="3240000"/>
          </a:xfrm>
          <a:prstGeom prst="straightConnector1">
            <a:avLst/>
          </a:prstGeom>
          <a:noFill/>
          <a:ln w="28575">
            <a:solidFill>
              <a:srgbClr val="7E5F3E"/>
            </a:solidFill>
            <a:prstDash val="sysDot"/>
            <a:headEnd type="none"/>
            <a:tailEnd type="none"/>
          </a:ln>
        </p:spPr>
      </p:sp>
      <p:sp>
        <p:nvSpPr>
          <p:cNvPr id="17" name="Shape 14"/>
          <p:cNvSpPr/>
          <p:nvPr/>
        </p:nvSpPr>
        <p:spPr>
          <a:xfrm>
            <a:off x="6120765" y="1695450"/>
            <a:ext cx="0" cy="3240000"/>
          </a:xfrm>
          <a:prstGeom prst="straightConnector1">
            <a:avLst/>
          </a:prstGeom>
          <a:noFill/>
          <a:ln w="28575">
            <a:solidFill>
              <a:srgbClr val="7E5F3E"/>
            </a:solidFill>
            <a:prstDash val="sysDot"/>
            <a:headEnd type="none"/>
            <a:tailEnd type="none"/>
          </a:ln>
        </p:spPr>
      </p:sp>
      <p:sp>
        <p:nvSpPr>
          <p:cNvPr id="18" name="Text 15"/>
          <p:cNvSpPr/>
          <p:nvPr/>
        </p:nvSpPr>
        <p:spPr>
          <a:xfrm>
            <a:off x="590550" y="1610360"/>
            <a:ext cx="2538095"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Periodic Accuracy Audits</a:t>
            </a:r>
            <a:endParaRPr lang="en-US" sz="1600" dirty="0"/>
          </a:p>
        </p:txBody>
      </p:sp>
      <p:sp>
        <p:nvSpPr>
          <p:cNvPr id="19" name="Text 16"/>
          <p:cNvSpPr/>
          <p:nvPr/>
        </p:nvSpPr>
        <p:spPr>
          <a:xfrm>
            <a:off x="590550" y="2453640"/>
            <a:ext cx="2538095" cy="200104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Teams schedule regular audits of AI models to ensure accuracy and reliability. This includes checking vision-model accuracy and predictive-maintenance false positives.</a:t>
            </a:r>
            <a:endParaRPr lang="en-US" sz="1600" dirty="0"/>
          </a:p>
        </p:txBody>
      </p:sp>
      <p:sp>
        <p:nvSpPr>
          <p:cNvPr id="20" name="Text 17"/>
          <p:cNvSpPr/>
          <p:nvPr/>
        </p:nvSpPr>
        <p:spPr>
          <a:xfrm>
            <a:off x="3473450" y="1610360"/>
            <a:ext cx="2538095"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Fairness and Bias Checks</a:t>
            </a:r>
            <a:endParaRPr lang="en-US" sz="1600" dirty="0"/>
          </a:p>
        </p:txBody>
      </p:sp>
      <p:sp>
        <p:nvSpPr>
          <p:cNvPr id="21" name="Text 18"/>
          <p:cNvSpPr/>
          <p:nvPr/>
        </p:nvSpPr>
        <p:spPr>
          <a:xfrm>
            <a:off x="3473450" y="2453640"/>
            <a:ext cx="2538095" cy="2286992"/>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models are regularly checked for fairness across shifts and retrained on vetted datasets. This ensures unbiased scheduling and decision-making, maintaining operational integrity.</a:t>
            </a:r>
            <a:endParaRPr lang="en-US" sz="1600" dirty="0"/>
          </a:p>
        </p:txBody>
      </p:sp>
      <p:sp>
        <p:nvSpPr>
          <p:cNvPr id="22" name="Text 19"/>
          <p:cNvSpPr/>
          <p:nvPr/>
        </p:nvSpPr>
        <p:spPr>
          <a:xfrm>
            <a:off x="6229350" y="1610360"/>
            <a:ext cx="2538095" cy="597892"/>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Regulatory Compliance</a:t>
            </a:r>
            <a:endParaRPr lang="en-US" sz="1600" dirty="0"/>
          </a:p>
        </p:txBody>
      </p:sp>
      <p:sp>
        <p:nvSpPr>
          <p:cNvPr id="23" name="Text 20"/>
          <p:cNvSpPr/>
          <p:nvPr/>
        </p:nvSpPr>
        <p:spPr>
          <a:xfrm>
            <a:off x="6229350" y="2453640"/>
            <a:ext cx="2538095" cy="2572941"/>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decision logs are documented for regulatory audits, ensuring transparency and accountability. This proactive approach minimizes the risk of non-compliance and enhances trust.</a:t>
            </a:r>
            <a:endParaRPr lang="en-US" sz="1600" dirty="0"/>
          </a:p>
        </p:txBody>
      </p:sp>
      <p:sp>
        <p:nvSpPr>
          <p:cNvPr id="24" name="Text 21"/>
          <p:cNvSpPr/>
          <p:nvPr/>
        </p:nvSpPr>
        <p:spPr>
          <a:xfrm>
            <a:off x="524510" y="5588000"/>
            <a:ext cx="107784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Continuous Improvement</a:t>
            </a:r>
            <a:endParaRPr lang="en-US" sz="1600" dirty="0"/>
          </a:p>
        </p:txBody>
      </p:sp>
      <p:sp>
        <p:nvSpPr>
          <p:cNvPr id="25" name="Text 22"/>
          <p:cNvSpPr/>
          <p:nvPr/>
        </p:nvSpPr>
        <p:spPr>
          <a:xfrm>
            <a:off x="524510" y="5956300"/>
            <a:ext cx="1077722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Regular audits and retraining ensure that AI models adapt to changing conditions. This continuous improvement loop enhances operational efficiency and reliability.</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Next Steps</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07</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Pilot Roadmap for AI Ops</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765493" y="1757680"/>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sp>
      <p:sp>
        <p:nvSpPr>
          <p:cNvPr id="20" name="Text 18"/>
          <p:cNvSpPr/>
          <p:nvPr/>
        </p:nvSpPr>
        <p:spPr>
          <a:xfrm>
            <a:off x="765493" y="1757680"/>
            <a:ext cx="3020695" cy="425069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8406448" y="1757680"/>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sp>
      <p:sp>
        <p:nvSpPr>
          <p:cNvPr id="22" name="Text 20"/>
          <p:cNvSpPr/>
          <p:nvPr/>
        </p:nvSpPr>
        <p:spPr>
          <a:xfrm>
            <a:off x="8406448" y="1757680"/>
            <a:ext cx="3020695" cy="425069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9-28-15:22:07-d3ce47os8jdo4os5dd10.png"/>
          <p:cNvPicPr>
            <a:picLocks noChangeAspect="1"/>
          </p:cNvPicPr>
          <p:nvPr/>
        </p:nvPicPr>
        <p:blipFill>
          <a:blip r:embed="rId3"/>
          <a:srcRect l="16" r="16"/>
          <a:stretch/>
        </p:blipFill>
        <p:spPr>
          <a:xfrm>
            <a:off x="4090988" y="1426845"/>
            <a:ext cx="4010025" cy="4912360"/>
          </a:xfrm>
          <a:prstGeom prst="roundRect">
            <a:avLst>
              <a:gd name="adj" fmla="val 6367"/>
            </a:avLst>
          </a:prstGeom>
        </p:spPr>
      </p:pic>
      <p:sp>
        <p:nvSpPr>
          <p:cNvPr id="24" name="Text 21"/>
          <p:cNvSpPr/>
          <p:nvPr/>
        </p:nvSpPr>
        <p:spPr>
          <a:xfrm>
            <a:off x="872173" y="2066290"/>
            <a:ext cx="2807970"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High-Impact Pain Points</a:t>
            </a:r>
            <a:endParaRPr lang="en-US" sz="1600" dirty="0"/>
          </a:p>
        </p:txBody>
      </p:sp>
      <p:sp>
        <p:nvSpPr>
          <p:cNvPr id="25" name="Text 22"/>
          <p:cNvSpPr/>
          <p:nvPr/>
        </p:nvSpPr>
        <p:spPr>
          <a:xfrm>
            <a:off x="872173" y="2838450"/>
            <a:ext cx="2807970" cy="2535634"/>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Start with high-impact pain points like unplanned downtime or defect leakage. Integrate chosen AI tools into existing systems and measure operational improvements over two quarters.</a:t>
            </a:r>
            <a:endParaRPr lang="en-US" sz="1600" dirty="0"/>
          </a:p>
        </p:txBody>
      </p:sp>
      <p:sp>
        <p:nvSpPr>
          <p:cNvPr id="26" name="Text 23"/>
          <p:cNvSpPr/>
          <p:nvPr/>
        </p:nvSpPr>
        <p:spPr>
          <a:xfrm>
            <a:off x="8513128" y="2066290"/>
            <a:ext cx="280797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Scaling AI Integration</a:t>
            </a:r>
            <a:endParaRPr lang="en-US" sz="1600" dirty="0"/>
          </a:p>
        </p:txBody>
      </p:sp>
      <p:sp>
        <p:nvSpPr>
          <p:cNvPr id="27" name="Text 24"/>
          <p:cNvSpPr/>
          <p:nvPr/>
        </p:nvSpPr>
        <p:spPr>
          <a:xfrm>
            <a:off x="8513128" y="2838450"/>
            <a:ext cx="2807970" cy="2535634"/>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Once ROI and worker trust are proven, scale AI integration to adjacent processes. Ensure leadership and union representatives are aligned with the benefits and objectives.</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0-d3ce48gs8jdo4os5dd8g.png"/>
          <p:cNvPicPr>
            <a:picLocks noChangeAspect="1"/>
          </p:cNvPicPr>
          <p:nvPr/>
        </p:nvPicPr>
        <p:blipFill>
          <a:blip r:embed="rId3"/>
          <a:srcRect l="45" r="45"/>
          <a:stretch/>
        </p:blipFill>
        <p:spPr>
          <a:xfrm>
            <a:off x="10485755" y="5457825"/>
            <a:ext cx="1733550" cy="1400175"/>
          </a:xfrm>
          <a:prstGeom prst="rect">
            <a:avLst/>
          </a:prstGeom>
        </p:spPr>
      </p:pic>
      <p:sp>
        <p:nvSpPr>
          <p:cNvPr id="5" name="Shape 2"/>
          <p:cNvSpPr/>
          <p:nvPr/>
        </p:nvSpPr>
        <p:spPr>
          <a:xfrm>
            <a:off x="474345" y="2915285"/>
            <a:ext cx="8759190" cy="1793875"/>
          </a:xfrm>
          <a:prstGeom prst="rect">
            <a:avLst/>
          </a:prstGeom>
          <a:solidFill>
            <a:srgbClr val="D3BDA6"/>
          </a:solidFill>
          <a:ln/>
        </p:spPr>
      </p:sp>
      <p:sp>
        <p:nvSpPr>
          <p:cNvPr id="6" name="Text 3"/>
          <p:cNvSpPr/>
          <p:nvPr/>
        </p:nvSpPr>
        <p:spPr>
          <a:xfrm>
            <a:off x="474345" y="2915285"/>
            <a:ext cx="8759190" cy="179387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Upskill Workforce Partners</a:t>
            </a:r>
            <a:endParaRPr lang="en-US" sz="1600" dirty="0"/>
          </a:p>
        </p:txBody>
      </p:sp>
      <p:sp>
        <p:nvSpPr>
          <p:cNvPr id="8" name="Shape 5"/>
          <p:cNvSpPr/>
          <p:nvPr/>
        </p:nvSpPr>
        <p:spPr>
          <a:xfrm rot="7680000">
            <a:off x="8562166" y="3341075"/>
            <a:ext cx="3813585" cy="1926033"/>
          </a:xfrm>
          <a:custGeom>
            <a:avLst/>
            <a:gdLst/>
            <a:ahLst/>
            <a:cxnLst/>
            <a:rect l="l" t="t" r="r" b="b"/>
            <a:pathLst>
              <a:path w="3813585" h="1926033">
                <a:moveTo>
                  <a:pt x="98" y="1926033"/>
                </a:moveTo>
                <a:cubicBezTo>
                  <a:pt x="-10456" y="872487"/>
                  <a:pt x="835156" y="10225"/>
                  <a:pt x="1888054" y="90"/>
                </a:cubicBezTo>
                <a:cubicBezTo>
                  <a:pt x="2940953" y="-10045"/>
                  <a:pt x="3803452" y="835327"/>
                  <a:pt x="3813585" y="1888453"/>
                </a:cubicBezTo>
              </a:path>
            </a:pathLst>
          </a:custGeom>
          <a:solidFill>
            <a:srgbClr val="000000">
              <a:alpha val="0"/>
            </a:srgbClr>
          </a:solidFill>
          <a:ln w="9525">
            <a:solidFill>
              <a:srgbClr val="EDE5DC"/>
            </a:solidFill>
            <a:prstDash val="solid"/>
          </a:ln>
        </p:spPr>
      </p:sp>
      <p:sp>
        <p:nvSpPr>
          <p:cNvPr id="9" name="Text 6"/>
          <p:cNvSpPr/>
          <p:nvPr/>
        </p:nvSpPr>
        <p:spPr>
          <a:xfrm rot="7680000">
            <a:off x="8562166" y="3341075"/>
            <a:ext cx="3813585" cy="1926033"/>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rot="20400000">
            <a:off x="8430704" y="5117262"/>
            <a:ext cx="202156" cy="202202"/>
          </a:xfrm>
          <a:prstGeom prst="ellipse">
            <a:avLst/>
          </a:prstGeom>
          <a:solidFill>
            <a:srgbClr val="D3BDA6"/>
          </a:solidFill>
          <a:ln/>
        </p:spPr>
      </p:sp>
      <p:sp>
        <p:nvSpPr>
          <p:cNvPr id="11" name="Text 8"/>
          <p:cNvSpPr/>
          <p:nvPr/>
        </p:nvSpPr>
        <p:spPr>
          <a:xfrm rot="20400000">
            <a:off x="8430704" y="5117262"/>
            <a:ext cx="202156" cy="202202"/>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20400000">
            <a:off x="10836719" y="2149227"/>
            <a:ext cx="140486" cy="140518"/>
          </a:xfrm>
          <a:prstGeom prst="ellipse">
            <a:avLst/>
          </a:prstGeom>
          <a:solidFill>
            <a:srgbClr val="E4D7CA"/>
          </a:solidFill>
          <a:ln/>
        </p:spPr>
      </p:sp>
      <p:sp>
        <p:nvSpPr>
          <p:cNvPr id="13" name="Text 10"/>
          <p:cNvSpPr/>
          <p:nvPr/>
        </p:nvSpPr>
        <p:spPr>
          <a:xfrm rot="20400000">
            <a:off x="10836719" y="2149227"/>
            <a:ext cx="140486" cy="14051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1" descr="https://kimi-img.moonshot.cn/pub/slides/slides_tmpl/image/25-09-28-15:22:12-d3ce490s8jdo4os5ddb0.png"/>
          <p:cNvPicPr>
            <a:picLocks noChangeAspect="1"/>
          </p:cNvPicPr>
          <p:nvPr/>
        </p:nvPicPr>
        <p:blipFill>
          <a:blip r:embed="rId4"/>
          <a:srcRect l="17" r="17"/>
          <a:stretch/>
        </p:blipFill>
        <p:spPr>
          <a:xfrm>
            <a:off x="8029401" y="2003292"/>
            <a:ext cx="3454397" cy="3454885"/>
          </a:xfrm>
          <a:prstGeom prst="rect">
            <a:avLst/>
          </a:prstGeom>
        </p:spPr>
      </p:pic>
      <p:sp>
        <p:nvSpPr>
          <p:cNvPr id="15" name="Shape 11"/>
          <p:cNvSpPr/>
          <p:nvPr/>
        </p:nvSpPr>
        <p:spPr>
          <a:xfrm>
            <a:off x="7825139" y="2088446"/>
            <a:ext cx="467485" cy="467592"/>
          </a:xfrm>
          <a:prstGeom prst="ellipse">
            <a:avLst/>
          </a:prstGeom>
          <a:solidFill>
            <a:srgbClr val="EDE5DC"/>
          </a:solidFill>
          <a:ln/>
        </p:spPr>
      </p:sp>
      <p:sp>
        <p:nvSpPr>
          <p:cNvPr id="16" name="Text 12"/>
          <p:cNvSpPr/>
          <p:nvPr/>
        </p:nvSpPr>
        <p:spPr>
          <a:xfrm>
            <a:off x="7825139" y="2088446"/>
            <a:ext cx="467485" cy="467592"/>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3"/>
          <p:cNvSpPr/>
          <p:nvPr/>
        </p:nvSpPr>
        <p:spPr>
          <a:xfrm>
            <a:off x="7531833" y="1505310"/>
            <a:ext cx="4448631" cy="4449345"/>
          </a:xfrm>
          <a:prstGeom prst="ellipse">
            <a:avLst/>
          </a:prstGeom>
          <a:solidFill>
            <a:srgbClr val="000000">
              <a:alpha val="0"/>
            </a:srgbClr>
          </a:solidFill>
          <a:ln w="9525">
            <a:solidFill>
              <a:srgbClr val="EDE5DC"/>
            </a:solidFill>
            <a:prstDash val="solid"/>
          </a:ln>
        </p:spPr>
      </p:sp>
      <p:sp>
        <p:nvSpPr>
          <p:cNvPr id="18" name="Text 14"/>
          <p:cNvSpPr/>
          <p:nvPr/>
        </p:nvSpPr>
        <p:spPr>
          <a:xfrm>
            <a:off x="7531833" y="1505310"/>
            <a:ext cx="4448631" cy="444934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5"/>
          <p:cNvSpPr/>
          <p:nvPr/>
        </p:nvSpPr>
        <p:spPr>
          <a:xfrm>
            <a:off x="11263894" y="5250258"/>
            <a:ext cx="140486" cy="140518"/>
          </a:xfrm>
          <a:prstGeom prst="ellipse">
            <a:avLst/>
          </a:prstGeom>
          <a:solidFill>
            <a:srgbClr val="E4D7CA"/>
          </a:solidFill>
          <a:ln/>
        </p:spPr>
      </p:sp>
      <p:sp>
        <p:nvSpPr>
          <p:cNvPr id="20" name="Text 16"/>
          <p:cNvSpPr/>
          <p:nvPr/>
        </p:nvSpPr>
        <p:spPr>
          <a:xfrm>
            <a:off x="11263894" y="5250258"/>
            <a:ext cx="140486" cy="140518"/>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7"/>
          <p:cNvSpPr/>
          <p:nvPr/>
        </p:nvSpPr>
        <p:spPr>
          <a:xfrm>
            <a:off x="667385" y="1494155"/>
            <a:ext cx="68220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Hands-On Workshops</a:t>
            </a:r>
            <a:endParaRPr lang="en-US" sz="1600" dirty="0"/>
          </a:p>
        </p:txBody>
      </p:sp>
      <p:sp>
        <p:nvSpPr>
          <p:cNvPr id="22" name="Text 18"/>
          <p:cNvSpPr/>
          <p:nvPr/>
        </p:nvSpPr>
        <p:spPr>
          <a:xfrm>
            <a:off x="667385" y="1798955"/>
            <a:ext cx="689673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Provide hands-on workshops teaching operators to interpret AI dashboards, technicians to retrain vision models, and engineers to simulate changes digitally. This creates AI champions on the shop floor.</a:t>
            </a:r>
            <a:endParaRPr lang="en-US" sz="1600" dirty="0"/>
          </a:p>
        </p:txBody>
      </p:sp>
      <p:sp>
        <p:nvSpPr>
          <p:cNvPr id="23" name="Text 19"/>
          <p:cNvSpPr/>
          <p:nvPr/>
        </p:nvSpPr>
        <p:spPr>
          <a:xfrm>
            <a:off x="667385" y="3072130"/>
            <a:ext cx="68220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Career Growth and Engagement</a:t>
            </a:r>
            <a:endParaRPr lang="en-US" sz="1600" dirty="0"/>
          </a:p>
        </p:txBody>
      </p:sp>
      <p:sp>
        <p:nvSpPr>
          <p:cNvPr id="24" name="Text 20"/>
          <p:cNvSpPr/>
          <p:nvPr/>
        </p:nvSpPr>
        <p:spPr>
          <a:xfrm>
            <a:off x="667385" y="3435350"/>
            <a:ext cx="689673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Ensure productivity gains are paired with career growth opportunities. Engage workers in AI adoption to foster a culture of innovation and continuous improvement.</a:t>
            </a:r>
            <a:endParaRPr lang="en-US" sz="1600" dirty="0"/>
          </a:p>
        </p:txBody>
      </p:sp>
      <p:sp>
        <p:nvSpPr>
          <p:cNvPr id="25" name="Text 21"/>
          <p:cNvSpPr/>
          <p:nvPr/>
        </p:nvSpPr>
        <p:spPr>
          <a:xfrm>
            <a:off x="667385" y="4844415"/>
            <a:ext cx="68220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Fear of Replacement</a:t>
            </a:r>
            <a:endParaRPr lang="en-US" sz="1600" dirty="0"/>
          </a:p>
        </p:txBody>
      </p:sp>
      <p:sp>
        <p:nvSpPr>
          <p:cNvPr id="26" name="Text 22"/>
          <p:cNvSpPr/>
          <p:nvPr/>
        </p:nvSpPr>
        <p:spPr>
          <a:xfrm>
            <a:off x="667385" y="5182235"/>
            <a:ext cx="689673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Address worker concerns about AI replacing jobs. Emphasize AI as a tool for enhancing productivity and creating new opportunities rather than a threat to employment.</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542530" y="-25400"/>
            <a:ext cx="4662170" cy="6883400"/>
          </a:xfrm>
          <a:prstGeom prst="rect">
            <a:avLst/>
          </a:prstGeom>
          <a:gradFill flip="none" rotWithShape="1">
            <a:gsLst>
              <a:gs pos="0">
                <a:srgbClr val="D3BDA6"/>
              </a:gs>
              <a:gs pos="100000">
                <a:srgbClr val="BFA492"/>
              </a:gs>
            </a:gsLst>
            <a:lin ang="2700000" scaled="1"/>
          </a:gradFill>
          <a:ln/>
        </p:spPr>
      </p:sp>
      <p:sp>
        <p:nvSpPr>
          <p:cNvPr id="11" name="Text 9"/>
          <p:cNvSpPr/>
          <p:nvPr/>
        </p:nvSpPr>
        <p:spPr>
          <a:xfrm>
            <a:off x="7542530" y="-25400"/>
            <a:ext cx="4662170" cy="68834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592138"/>
            <a:ext cx="351155" cy="43815"/>
          </a:xfrm>
          <a:prstGeom prst="roundRect">
            <a:avLst>
              <a:gd name="adj" fmla="val 50000"/>
            </a:avLst>
          </a:prstGeom>
          <a:solidFill>
            <a:srgbClr val="FFFFFF"/>
          </a:solidFill>
          <a:ln/>
        </p:spPr>
      </p:sp>
      <p:sp>
        <p:nvSpPr>
          <p:cNvPr id="13" name="Text 11"/>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712153"/>
            <a:ext cx="351155" cy="43815"/>
          </a:xfrm>
          <a:prstGeom prst="roundRect">
            <a:avLst>
              <a:gd name="adj" fmla="val 50000"/>
            </a:avLst>
          </a:prstGeom>
          <a:solidFill>
            <a:srgbClr val="FFFFFF"/>
          </a:solidFill>
          <a:ln/>
        </p:spPr>
      </p:sp>
      <p:sp>
        <p:nvSpPr>
          <p:cNvPr id="15" name="Text 13"/>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1456035" y="832168"/>
            <a:ext cx="351155" cy="43815"/>
          </a:xfrm>
          <a:prstGeom prst="roundRect">
            <a:avLst>
              <a:gd name="adj" fmla="val 50000"/>
            </a:avLst>
          </a:prstGeom>
          <a:solidFill>
            <a:srgbClr val="FFFFFF"/>
          </a:solidFill>
          <a:ln/>
        </p:spPr>
      </p:sp>
      <p:sp>
        <p:nvSpPr>
          <p:cNvPr id="17" name="Text 15"/>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Future-Proof Smart Factories</a:t>
            </a:r>
            <a:endParaRPr lang="en-US" sz="1600" dirty="0"/>
          </a:p>
        </p:txBody>
      </p:sp>
      <p:pic>
        <p:nvPicPr>
          <p:cNvPr id="19" name="Image 0" descr="https://kimi-img.moonshot.cn/pub/slides/slides_tmpl/image/25-09-28-15:22:03-d3ce46os8jdo4os5dcr0.jpg"/>
          <p:cNvPicPr>
            <a:picLocks noChangeAspect="1"/>
          </p:cNvPicPr>
          <p:nvPr/>
        </p:nvPicPr>
        <p:blipFill>
          <a:blip r:embed="rId3"/>
          <a:srcRect l="16" r="16"/>
          <a:stretch/>
        </p:blipFill>
        <p:spPr>
          <a:xfrm>
            <a:off x="1066165" y="1638300"/>
            <a:ext cx="5953760" cy="4064000"/>
          </a:xfrm>
          <a:prstGeom prst="snip1Rect">
            <a:avLst>
              <a:gd name="adj" fmla="val 0"/>
            </a:avLst>
          </a:prstGeom>
        </p:spPr>
      </p:pic>
      <p:sp>
        <p:nvSpPr>
          <p:cNvPr id="20" name="Text 17"/>
          <p:cNvSpPr/>
          <p:nvPr/>
        </p:nvSpPr>
        <p:spPr>
          <a:xfrm>
            <a:off x="7931785" y="1638300"/>
            <a:ext cx="376110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Self-Optimizing Plants</a:t>
            </a:r>
            <a:endParaRPr lang="en-US" sz="1600" dirty="0"/>
          </a:p>
        </p:txBody>
      </p:sp>
      <p:sp>
        <p:nvSpPr>
          <p:cNvPr id="21" name="Text 18"/>
          <p:cNvSpPr/>
          <p:nvPr/>
        </p:nvSpPr>
        <p:spPr>
          <a:xfrm>
            <a:off x="7931785" y="2438400"/>
            <a:ext cx="3761105" cy="3124200"/>
          </a:xfrm>
          <a:prstGeom prst="rect">
            <a:avLst/>
          </a:prstGeom>
          <a:noFill/>
          <a:ln/>
        </p:spPr>
        <p:txBody>
          <a:bodyPr wrap="square" lIns="91440" tIns="4572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Combine mature AI modules to create self-optimizing plants that predict disruptions, adapt schedules, and continuously improve. This frees humans for strategic innovation while ensuring operational efficiency.</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Sustainable Competitive Edge</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0" descr="https://kimi-img.moonshot.cn/pub/slides/slides_tmpl/image/25-09-28-15:22:08-d3ce480s8jdo4os5dd30.png"/>
          <p:cNvPicPr>
            <a:picLocks noChangeAspect="1"/>
          </p:cNvPicPr>
          <p:nvPr/>
        </p:nvPicPr>
        <p:blipFill>
          <a:blip r:embed="rId3"/>
          <a:srcRect t="137" b="137"/>
          <a:stretch/>
        </p:blipFill>
        <p:spPr>
          <a:xfrm>
            <a:off x="827723" y="1517650"/>
            <a:ext cx="10536555" cy="2073275"/>
          </a:xfrm>
          <a:prstGeom prst="rect">
            <a:avLst/>
          </a:prstGeom>
        </p:spPr>
      </p:pic>
      <p:sp>
        <p:nvSpPr>
          <p:cNvPr id="20" name="Shape 17"/>
          <p:cNvSpPr/>
          <p:nvPr/>
        </p:nvSpPr>
        <p:spPr>
          <a:xfrm>
            <a:off x="826770" y="3748405"/>
            <a:ext cx="4998720" cy="2484120"/>
          </a:xfrm>
          <a:prstGeom prst="roundRect">
            <a:avLst>
              <a:gd name="adj" fmla="val 6850"/>
            </a:avLst>
          </a:prstGeom>
          <a:solidFill>
            <a:srgbClr val="000000">
              <a:alpha val="0"/>
            </a:srgbClr>
          </a:solidFill>
          <a:ln w="19050">
            <a:solidFill>
              <a:srgbClr val="D3BDA6"/>
            </a:solidFill>
            <a:prstDash val="solid"/>
          </a:ln>
        </p:spPr>
      </p:sp>
      <p:sp>
        <p:nvSpPr>
          <p:cNvPr id="21" name="Text 18"/>
          <p:cNvSpPr/>
          <p:nvPr/>
        </p:nvSpPr>
        <p:spPr>
          <a:xfrm>
            <a:off x="826770" y="3748405"/>
            <a:ext cx="4998720" cy="248412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rot="8100000" flipH="1" flipV="1">
            <a:off x="1042035" y="3917950"/>
            <a:ext cx="407035" cy="366395"/>
          </a:xfrm>
          <a:prstGeom prst="ellipse">
            <a:avLst/>
          </a:prstGeom>
          <a:gradFill flip="none" rotWithShape="1">
            <a:gsLst>
              <a:gs pos="0">
                <a:srgbClr val="D3BDA6">
                  <a:alpha val="0"/>
                </a:srgbClr>
              </a:gs>
              <a:gs pos="100000">
                <a:srgbClr val="B48E67">
                  <a:alpha val="67000"/>
                </a:srgbClr>
              </a:gs>
            </a:gsLst>
            <a:lin ang="16200000" scaled="1"/>
          </a:gradFill>
          <a:ln/>
        </p:spPr>
      </p:sp>
      <p:sp>
        <p:nvSpPr>
          <p:cNvPr id="23" name="Text 20"/>
          <p:cNvSpPr/>
          <p:nvPr/>
        </p:nvSpPr>
        <p:spPr>
          <a:xfrm rot="8100000">
            <a:off x="1042035" y="3917950"/>
            <a:ext cx="407035" cy="36639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333490" y="3748405"/>
            <a:ext cx="4998720" cy="2484120"/>
          </a:xfrm>
          <a:prstGeom prst="roundRect">
            <a:avLst>
              <a:gd name="adj" fmla="val 6850"/>
            </a:avLst>
          </a:prstGeom>
          <a:solidFill>
            <a:srgbClr val="000000">
              <a:alpha val="0"/>
            </a:srgbClr>
          </a:solidFill>
          <a:ln w="19050">
            <a:solidFill>
              <a:srgbClr val="D3BDA6"/>
            </a:solidFill>
            <a:prstDash val="solid"/>
          </a:ln>
        </p:spPr>
      </p:sp>
      <p:sp>
        <p:nvSpPr>
          <p:cNvPr id="25" name="Text 22"/>
          <p:cNvSpPr/>
          <p:nvPr/>
        </p:nvSpPr>
        <p:spPr>
          <a:xfrm>
            <a:off x="6333490" y="3748405"/>
            <a:ext cx="4998720" cy="248412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rot="8100000" flipH="1" flipV="1">
            <a:off x="6548755" y="3917950"/>
            <a:ext cx="407035" cy="366395"/>
          </a:xfrm>
          <a:prstGeom prst="ellipse">
            <a:avLst/>
          </a:prstGeom>
          <a:gradFill flip="none" rotWithShape="1">
            <a:gsLst>
              <a:gs pos="0">
                <a:srgbClr val="D3BDA6">
                  <a:alpha val="0"/>
                </a:srgbClr>
              </a:gs>
              <a:gs pos="100000">
                <a:srgbClr val="B48E67">
                  <a:alpha val="67000"/>
                </a:srgbClr>
              </a:gs>
            </a:gsLst>
            <a:lin ang="16200000" scaled="1"/>
          </a:gradFill>
          <a:ln/>
        </p:spPr>
      </p:sp>
      <p:sp>
        <p:nvSpPr>
          <p:cNvPr id="27" name="Text 24"/>
          <p:cNvSpPr/>
          <p:nvPr/>
        </p:nvSpPr>
        <p:spPr>
          <a:xfrm rot="8100000">
            <a:off x="6548755" y="3917950"/>
            <a:ext cx="407035" cy="366395"/>
          </a:xfrm>
          <a:prstGeom prst="rect">
            <a:avLst/>
          </a:prstGeom>
          <a:noFill/>
          <a:ln/>
        </p:spPr>
        <p:txBody>
          <a:bodyPr wrap="square" lIns="45720" tIns="91440" rIns="91440" bIns="45720" rtlCol="0" anchor="ctr"/>
          <a:lstStyle/>
          <a:p>
            <a:pPr>
              <a:lnSpc>
                <a:spcPct val="100000"/>
              </a:lnSpc>
            </a:pPr>
            <a:endParaRPr lang="en-US" sz="1600" dirty="0"/>
          </a:p>
        </p:txBody>
      </p:sp>
      <p:sp>
        <p:nvSpPr>
          <p:cNvPr id="28" name="Text 25"/>
          <p:cNvSpPr/>
          <p:nvPr/>
        </p:nvSpPr>
        <p:spPr>
          <a:xfrm>
            <a:off x="1162050" y="4015105"/>
            <a:ext cx="438340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Long-Term Differentiation</a:t>
            </a:r>
            <a:endParaRPr lang="en-US" sz="1600" dirty="0"/>
          </a:p>
        </p:txBody>
      </p:sp>
      <p:sp>
        <p:nvSpPr>
          <p:cNvPr id="29" name="Text 26"/>
          <p:cNvSpPr/>
          <p:nvPr/>
        </p:nvSpPr>
        <p:spPr>
          <a:xfrm>
            <a:off x="1162050" y="4429125"/>
            <a:ext cx="4381951"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Leverage AI-driven efficiency, quality, and agility to shorten product cycles, reduce waste, and respond faster to market shifts. This creates a sustainable competitive edge in the manufacturing industry.</a:t>
            </a:r>
            <a:endParaRPr lang="en-US" sz="1600" dirty="0"/>
          </a:p>
        </p:txBody>
      </p:sp>
      <p:sp>
        <p:nvSpPr>
          <p:cNvPr id="30" name="Text 27"/>
          <p:cNvSpPr/>
          <p:nvPr/>
        </p:nvSpPr>
        <p:spPr>
          <a:xfrm>
            <a:off x="6668770" y="4015105"/>
            <a:ext cx="438340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Profitability and Resilience</a:t>
            </a:r>
            <a:endParaRPr lang="en-US" sz="1600" dirty="0"/>
          </a:p>
        </p:txBody>
      </p:sp>
      <p:sp>
        <p:nvSpPr>
          <p:cNvPr id="31" name="Text 28"/>
          <p:cNvSpPr/>
          <p:nvPr/>
        </p:nvSpPr>
        <p:spPr>
          <a:xfrm>
            <a:off x="6668770" y="4429125"/>
            <a:ext cx="4381951"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capabilities enhance profitability and resilience by optimizing operations and reducing costs. This ensures long-term success while meeting sustainability and safety commitments.</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pg.png"/>
          <p:cNvPicPr>
            <a:picLocks noChangeAspect="1"/>
          </p:cNvPicPr>
          <p:nvPr/>
        </p:nvPicPr>
        <p:blipFill>
          <a:blip r:embed="rId3"/>
          <a:srcRect l="3" r="3"/>
          <a:stretch/>
        </p:blipFill>
        <p:spPr>
          <a:xfrm>
            <a:off x="-15875" y="-4445"/>
            <a:ext cx="12233910" cy="6859905"/>
          </a:xfrm>
          <a:prstGeom prst="rect">
            <a:avLst/>
          </a:prstGeom>
        </p:spPr>
      </p:pic>
      <p:sp>
        <p:nvSpPr>
          <p:cNvPr id="3" name="Shape 0"/>
          <p:cNvSpPr/>
          <p:nvPr/>
        </p:nvSpPr>
        <p:spPr>
          <a:xfrm>
            <a:off x="4926958" y="4684395"/>
            <a:ext cx="2337402" cy="502920"/>
          </a:xfrm>
          <a:prstGeom prst="roundRect">
            <a:avLst>
              <a:gd name="adj" fmla="val 50000"/>
            </a:avLst>
          </a:prstGeom>
          <a:solidFill>
            <a:srgbClr val="000000">
              <a:alpha val="0"/>
            </a:srgbClr>
          </a:solidFill>
          <a:ln w="19050">
            <a:solidFill>
              <a:srgbClr val="FFFFFF"/>
            </a:solidFill>
            <a:prstDash val="solid"/>
          </a:ln>
        </p:spPr>
      </p:sp>
      <p:sp>
        <p:nvSpPr>
          <p:cNvPr id="4" name="Text 1"/>
          <p:cNvSpPr/>
          <p:nvPr/>
        </p:nvSpPr>
        <p:spPr>
          <a:xfrm>
            <a:off x="4926958" y="4684395"/>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4889500" y="4736465"/>
            <a:ext cx="2413000" cy="40011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Sean Wong</a:t>
            </a:r>
            <a:endParaRPr lang="en-US" sz="1600" dirty="0"/>
          </a:p>
        </p:txBody>
      </p:sp>
      <p:sp>
        <p:nvSpPr>
          <p:cNvPr id="6" name="Shape 3"/>
          <p:cNvSpPr/>
          <p:nvPr/>
        </p:nvSpPr>
        <p:spPr>
          <a:xfrm>
            <a:off x="4926958" y="5387340"/>
            <a:ext cx="2337402" cy="502920"/>
          </a:xfrm>
          <a:prstGeom prst="roundRect">
            <a:avLst>
              <a:gd name="adj" fmla="val 50000"/>
            </a:avLst>
          </a:prstGeom>
          <a:solidFill>
            <a:srgbClr val="000000">
              <a:alpha val="0"/>
            </a:srgbClr>
          </a:solidFill>
          <a:ln w="19050">
            <a:solidFill>
              <a:srgbClr val="FFFFFF"/>
            </a:solidFill>
            <a:prstDash val="solid"/>
          </a:ln>
        </p:spPr>
      </p:sp>
      <p:sp>
        <p:nvSpPr>
          <p:cNvPr id="7" name="Text 4"/>
          <p:cNvSpPr/>
          <p:nvPr/>
        </p:nvSpPr>
        <p:spPr>
          <a:xfrm>
            <a:off x="4926958" y="5387340"/>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4889500" y="5439410"/>
            <a:ext cx="2413000"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2025/01/01</a:t>
            </a:r>
            <a:endParaRPr lang="en-US" sz="1600" dirty="0"/>
          </a:p>
        </p:txBody>
      </p:sp>
      <p:sp>
        <p:nvSpPr>
          <p:cNvPr id="9" name="Text 6"/>
          <p:cNvSpPr/>
          <p:nvPr/>
        </p:nvSpPr>
        <p:spPr>
          <a:xfrm>
            <a:off x="2553970" y="1307465"/>
            <a:ext cx="7061200" cy="3299460"/>
          </a:xfrm>
          <a:prstGeom prst="rect">
            <a:avLst/>
          </a:prstGeom>
          <a:noFill/>
          <a:ln/>
        </p:spPr>
        <p:txBody>
          <a:bodyPr wrap="square" lIns="91440" tIns="45720" rIns="91440" bIns="45720" rtlCol="0" anchor="t"/>
          <a:lstStyle/>
          <a:p>
            <a:pPr algn="ctr">
              <a:lnSpc>
                <a:spcPct val="100000"/>
              </a:lnSpc>
            </a:pPr>
            <a:r>
              <a:rPr lang="en-US" sz="9600" b="1" dirty="0">
                <a:solidFill>
                  <a:srgbClr val="FFFFFF"/>
                </a:solidFill>
                <a:latin typeface="MiSans" pitchFamily="34" charset="0"/>
                <a:ea typeface="MiSans" pitchFamily="34" charset="-122"/>
                <a:cs typeface="MiSans" pitchFamily="34" charset="-120"/>
              </a:rPr>
              <a:t>THANK</a:t>
            </a:r>
            <a:endParaRPr lang="en-US" sz="1600" dirty="0"/>
          </a:p>
          <a:p>
            <a:pPr algn="ctr">
              <a:lnSpc>
                <a:spcPct val="100000"/>
              </a:lnSpc>
            </a:pPr>
            <a:r>
              <a:rPr lang="en-US" sz="9600" b="1" dirty="0">
                <a:solidFill>
                  <a:srgbClr val="FFFFFF"/>
                </a:solidFill>
                <a:latin typeface="MiSans" pitchFamily="34" charset="0"/>
                <a:ea typeface="MiSans" pitchFamily="34" charset="-122"/>
                <a:cs typeface="MiSans" pitchFamily="34" charset="-120"/>
              </a:rPr>
              <a:t>YOU</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q0.png"/>
          <p:cNvPicPr>
            <a:picLocks noChangeAspect="1"/>
          </p:cNvPicPr>
          <p:nvPr/>
        </p:nvPicPr>
        <p:blipFill>
          <a:blip r:embed="rId3"/>
          <a:srcRect l="3" r="3"/>
          <a:stretch/>
        </p:blipFill>
        <p:spPr>
          <a:xfrm>
            <a:off x="4445" y="-19050"/>
            <a:ext cx="12215495" cy="6870700"/>
          </a:xfrm>
          <a:prstGeom prst="rect">
            <a:avLst/>
          </a:prstGeom>
        </p:spPr>
      </p:pic>
      <p:sp>
        <p:nvSpPr>
          <p:cNvPr id="3" name="Text 0"/>
          <p:cNvSpPr/>
          <p:nvPr/>
        </p:nvSpPr>
        <p:spPr>
          <a:xfrm>
            <a:off x="4286885" y="861060"/>
            <a:ext cx="3617595" cy="539115"/>
          </a:xfrm>
          <a:prstGeom prst="rect">
            <a:avLst/>
          </a:prstGeom>
          <a:noFill/>
          <a:ln/>
        </p:spPr>
        <p:txBody>
          <a:bodyPr wrap="square" lIns="0" tIns="0" rIns="0" bIns="0" rtlCol="0" anchor="ctr"/>
          <a:lstStyle/>
          <a:p>
            <a:pPr algn="ctr">
              <a:lnSpc>
                <a:spcPct val="100000"/>
              </a:lnSpc>
            </a:pPr>
            <a:r>
              <a:rPr lang="en-US" sz="4000" b="1" dirty="0">
                <a:solidFill>
                  <a:srgbClr val="595959"/>
                </a:solidFill>
                <a:latin typeface="MiSans" pitchFamily="34" charset="0"/>
                <a:ea typeface="MiSans" pitchFamily="34" charset="-122"/>
                <a:cs typeface="MiSans" pitchFamily="34" charset="-120"/>
              </a:rPr>
              <a:t>CONTENTS</a:t>
            </a:r>
            <a:endParaRPr lang="en-US" sz="1600" dirty="0"/>
          </a:p>
        </p:txBody>
      </p:sp>
      <p:sp>
        <p:nvSpPr>
          <p:cNvPr id="4" name="Shape 1"/>
          <p:cNvSpPr/>
          <p:nvPr/>
        </p:nvSpPr>
        <p:spPr>
          <a:xfrm>
            <a:off x="1460500" y="2441575"/>
            <a:ext cx="4160520" cy="2804795"/>
          </a:xfrm>
          <a:prstGeom prst="roundRect">
            <a:avLst>
              <a:gd name="adj" fmla="val 6565"/>
            </a:avLst>
          </a:prstGeom>
          <a:solidFill>
            <a:srgbClr val="FFFFFF"/>
          </a:solidFill>
          <a:ln w="19050">
            <a:solidFill>
              <a:srgbClr val="D3BDA6"/>
            </a:solidFill>
            <a:prstDash val="solid"/>
          </a:ln>
        </p:spPr>
      </p:sp>
      <p:sp>
        <p:nvSpPr>
          <p:cNvPr id="5" name="Text 2"/>
          <p:cNvSpPr/>
          <p:nvPr/>
        </p:nvSpPr>
        <p:spPr>
          <a:xfrm>
            <a:off x="1460500" y="2441575"/>
            <a:ext cx="4160520" cy="28047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734820" y="3584575"/>
            <a:ext cx="3636010" cy="36195"/>
          </a:xfrm>
          <a:prstGeom prst="rect">
            <a:avLst/>
          </a:prstGeom>
          <a:solidFill>
            <a:srgbClr val="D3BDA6"/>
          </a:solidFill>
          <a:ln/>
        </p:spPr>
      </p:sp>
      <p:sp>
        <p:nvSpPr>
          <p:cNvPr id="7" name="Text 4"/>
          <p:cNvSpPr/>
          <p:nvPr/>
        </p:nvSpPr>
        <p:spPr>
          <a:xfrm>
            <a:off x="1734820" y="3584575"/>
            <a:ext cx="3636010" cy="3619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6570980" y="2441575"/>
            <a:ext cx="4160520" cy="2804795"/>
          </a:xfrm>
          <a:prstGeom prst="roundRect">
            <a:avLst>
              <a:gd name="adj" fmla="val 6565"/>
            </a:avLst>
          </a:prstGeom>
          <a:solidFill>
            <a:srgbClr val="FFFFFF"/>
          </a:solidFill>
          <a:ln w="19050">
            <a:solidFill>
              <a:srgbClr val="D3BDA6"/>
            </a:solidFill>
            <a:prstDash val="solid"/>
          </a:ln>
        </p:spPr>
      </p:sp>
      <p:sp>
        <p:nvSpPr>
          <p:cNvPr id="9" name="Text 6"/>
          <p:cNvSpPr/>
          <p:nvPr/>
        </p:nvSpPr>
        <p:spPr>
          <a:xfrm>
            <a:off x="6570980" y="2441575"/>
            <a:ext cx="4160520" cy="280479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6845300" y="3584575"/>
            <a:ext cx="3636010" cy="36195"/>
          </a:xfrm>
          <a:prstGeom prst="rect">
            <a:avLst/>
          </a:prstGeom>
          <a:solidFill>
            <a:srgbClr val="D3BDA6"/>
          </a:solidFill>
          <a:ln/>
        </p:spPr>
      </p:sp>
      <p:sp>
        <p:nvSpPr>
          <p:cNvPr id="11" name="Text 8"/>
          <p:cNvSpPr/>
          <p:nvPr/>
        </p:nvSpPr>
        <p:spPr>
          <a:xfrm>
            <a:off x="6845300" y="3584575"/>
            <a:ext cx="3636010" cy="3619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9"/>
          <p:cNvSpPr/>
          <p:nvPr/>
        </p:nvSpPr>
        <p:spPr>
          <a:xfrm>
            <a:off x="1724660" y="2790825"/>
            <a:ext cx="1041400" cy="768350"/>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AB8A7D"/>
                </a:solidFill>
                <a:latin typeface="MiSans" pitchFamily="34" charset="0"/>
                <a:ea typeface="MiSans" pitchFamily="34" charset="-122"/>
                <a:cs typeface="MiSans" pitchFamily="34" charset="-120"/>
              </a:rPr>
              <a:t>01</a:t>
            </a:r>
            <a:endParaRPr lang="en-US" sz="1600" dirty="0"/>
          </a:p>
        </p:txBody>
      </p:sp>
      <p:sp>
        <p:nvSpPr>
          <p:cNvPr id="13" name="Text 10"/>
          <p:cNvSpPr/>
          <p:nvPr/>
        </p:nvSpPr>
        <p:spPr>
          <a:xfrm>
            <a:off x="1544320" y="3825240"/>
            <a:ext cx="4161155" cy="829945"/>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Governance</a:t>
            </a:r>
            <a:endParaRPr lang="en-US" sz="1600" dirty="0"/>
          </a:p>
        </p:txBody>
      </p:sp>
      <p:sp>
        <p:nvSpPr>
          <p:cNvPr id="14" name="Text 11"/>
          <p:cNvSpPr/>
          <p:nvPr/>
        </p:nvSpPr>
        <p:spPr>
          <a:xfrm>
            <a:off x="6835140" y="2790825"/>
            <a:ext cx="1041400" cy="768350"/>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AB8A7D"/>
                </a:solidFill>
                <a:latin typeface="MiSans" pitchFamily="34" charset="0"/>
                <a:ea typeface="MiSans" pitchFamily="34" charset="-122"/>
                <a:cs typeface="MiSans" pitchFamily="34" charset="-120"/>
              </a:rPr>
              <a:t>02</a:t>
            </a:r>
            <a:endParaRPr lang="en-US" sz="1600" dirty="0"/>
          </a:p>
        </p:txBody>
      </p:sp>
      <p:sp>
        <p:nvSpPr>
          <p:cNvPr id="15" name="Text 12"/>
          <p:cNvSpPr/>
          <p:nvPr/>
        </p:nvSpPr>
        <p:spPr>
          <a:xfrm>
            <a:off x="6654800" y="3825240"/>
            <a:ext cx="4161155" cy="460375"/>
          </a:xfrm>
          <a:prstGeom prst="rect">
            <a:avLst/>
          </a:prstGeom>
          <a:noFill/>
          <a:ln/>
        </p:spPr>
        <p:txBody>
          <a:bodyPr wrap="square" lIns="91440" tIns="45720" rIns="91440" bIns="45720" rtlCol="0" anchor="t">
            <a:spAutoFit/>
          </a:bodyPr>
          <a:lstStyle/>
          <a:p>
            <a:pPr>
              <a:lnSpc>
                <a:spcPct val="100000"/>
              </a:lnSpc>
            </a:pPr>
            <a:r>
              <a:rPr lang="en-US" sz="2400" b="1" dirty="0">
                <a:solidFill>
                  <a:srgbClr val="1A1A1A"/>
                </a:solidFill>
                <a:latin typeface="MiSans" pitchFamily="34" charset="0"/>
                <a:ea typeface="MiSans" pitchFamily="34" charset="-122"/>
                <a:cs typeface="MiSans" pitchFamily="34" charset="-120"/>
              </a:rPr>
              <a:t>Next Steps</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AI Fit Matrix</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01</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09-d3ce488s8jdo4os5dd4g.png"/>
          <p:cNvPicPr>
            <a:picLocks noChangeAspect="1"/>
          </p:cNvPicPr>
          <p:nvPr/>
        </p:nvPicPr>
        <p:blipFill>
          <a:blip r:embed="rId3"/>
          <a:srcRect t="15" b="15"/>
          <a:stretch/>
        </p:blipFill>
        <p:spPr>
          <a:xfrm>
            <a:off x="10100945" y="0"/>
            <a:ext cx="2111375" cy="1216660"/>
          </a:xfrm>
          <a:prstGeom prst="rect">
            <a:avLst/>
          </a:prstGeom>
        </p:spPr>
      </p:pic>
      <p:sp>
        <p:nvSpPr>
          <p:cNvPr id="5" name="Shape 2"/>
          <p:cNvSpPr/>
          <p:nvPr/>
        </p:nvSpPr>
        <p:spPr>
          <a:xfrm>
            <a:off x="419100" y="5349875"/>
            <a:ext cx="11553190" cy="33020"/>
          </a:xfrm>
          <a:prstGeom prst="line">
            <a:avLst/>
          </a:prstGeom>
          <a:noFill/>
          <a:ln w="19050">
            <a:solidFill>
              <a:srgbClr val="865F24"/>
            </a:solidFill>
            <a:prstDash val="solid"/>
            <a:headEnd type="none"/>
            <a:tailEnd type="none"/>
          </a:ln>
        </p:spPr>
      </p:sp>
      <p:sp>
        <p:nvSpPr>
          <p:cNvPr id="6" name="Text 3"/>
          <p:cNvSpPr/>
          <p:nvPr/>
        </p:nvSpPr>
        <p:spPr>
          <a:xfrm>
            <a:off x="667385" y="524510"/>
            <a:ext cx="6272530" cy="583565"/>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Manufacturing Tasks Meet AI Scale</a:t>
            </a:r>
            <a:endParaRPr lang="en-US" sz="1600" dirty="0"/>
          </a:p>
        </p:txBody>
      </p:sp>
      <p:sp>
        <p:nvSpPr>
          <p:cNvPr id="7" name="Shape 4"/>
          <p:cNvSpPr/>
          <p:nvPr/>
        </p:nvSpPr>
        <p:spPr>
          <a:xfrm>
            <a:off x="4354830" y="2024380"/>
            <a:ext cx="3502025" cy="2752725"/>
          </a:xfrm>
          <a:prstGeom prst="roundRect">
            <a:avLst>
              <a:gd name="adj" fmla="val 8836"/>
            </a:avLst>
          </a:prstGeom>
          <a:solidFill>
            <a:srgbClr val="D3BDA6"/>
          </a:solidFill>
          <a:ln/>
        </p:spPr>
      </p:sp>
      <p:sp>
        <p:nvSpPr>
          <p:cNvPr id="8" name="Text 5"/>
          <p:cNvSpPr/>
          <p:nvPr/>
        </p:nvSpPr>
        <p:spPr>
          <a:xfrm>
            <a:off x="4354830" y="202438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8100000">
            <a:off x="5953125" y="4578985"/>
            <a:ext cx="295275" cy="295275"/>
          </a:xfrm>
          <a:prstGeom prst="ellipse">
            <a:avLst/>
          </a:prstGeom>
          <a:solidFill>
            <a:srgbClr val="F2F2F2"/>
          </a:solidFill>
          <a:ln/>
        </p:spPr>
      </p:sp>
      <p:sp>
        <p:nvSpPr>
          <p:cNvPr id="10" name="Text 7"/>
          <p:cNvSpPr/>
          <p:nvPr/>
        </p:nvSpPr>
        <p:spPr>
          <a:xfrm rot="8100000">
            <a:off x="5953125" y="457898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11" name="Shape 8"/>
          <p:cNvSpPr/>
          <p:nvPr/>
        </p:nvSpPr>
        <p:spPr>
          <a:xfrm>
            <a:off x="6047740" y="5291455"/>
            <a:ext cx="115570" cy="115570"/>
          </a:xfrm>
          <a:prstGeom prst="ellipse">
            <a:avLst/>
          </a:prstGeom>
          <a:solidFill>
            <a:srgbClr val="F2F2F2"/>
          </a:solidFill>
          <a:ln w="38100">
            <a:solidFill>
              <a:srgbClr val="808080"/>
            </a:solidFill>
            <a:prstDash val="solid"/>
          </a:ln>
        </p:spPr>
      </p:sp>
      <p:sp>
        <p:nvSpPr>
          <p:cNvPr id="12" name="Text 9"/>
          <p:cNvSpPr/>
          <p:nvPr/>
        </p:nvSpPr>
        <p:spPr>
          <a:xfrm>
            <a:off x="6047740" y="5291455"/>
            <a:ext cx="115570" cy="115570"/>
          </a:xfrm>
          <a:prstGeom prst="rect">
            <a:avLst/>
          </a:prstGeom>
          <a:noFill/>
          <a:ln/>
        </p:spPr>
        <p:txBody>
          <a:bodyPr wrap="square" lIns="45720" tIns="91440" rIns="91440" bIns="45720" rtlCol="0" anchor="ctr"/>
          <a:lstStyle/>
          <a:p>
            <a:pPr>
              <a:lnSpc>
                <a:spcPct val="140000"/>
              </a:lnSpc>
            </a:pPr>
            <a:endParaRPr lang="en-US" sz="1600" dirty="0"/>
          </a:p>
        </p:txBody>
      </p:sp>
      <p:pic>
        <p:nvPicPr>
          <p:cNvPr id="13" name="Image 1" descr="https://kimi-img.moonshot.cn/pub/slides/slides_tmpl/image/25-09-28-15:22:09-d3ce488s8jdo4os5dd5g.png"/>
          <p:cNvPicPr>
            <a:picLocks noChangeAspect="1"/>
          </p:cNvPicPr>
          <p:nvPr/>
        </p:nvPicPr>
        <p:blipFill>
          <a:blip r:embed="rId4"/>
          <a:srcRect/>
          <a:stretch/>
        </p:blipFill>
        <p:spPr>
          <a:xfrm>
            <a:off x="5798127" y="4447369"/>
            <a:ext cx="609600" cy="863600"/>
          </a:xfrm>
          <a:prstGeom prst="rect">
            <a:avLst/>
          </a:prstGeom>
        </p:spPr>
      </p:pic>
      <p:sp>
        <p:nvSpPr>
          <p:cNvPr id="14" name="Shape 10"/>
          <p:cNvSpPr/>
          <p:nvPr/>
        </p:nvSpPr>
        <p:spPr>
          <a:xfrm>
            <a:off x="550545" y="2029460"/>
            <a:ext cx="3502025" cy="2752725"/>
          </a:xfrm>
          <a:prstGeom prst="roundRect">
            <a:avLst>
              <a:gd name="adj" fmla="val 8836"/>
            </a:avLst>
          </a:prstGeom>
          <a:solidFill>
            <a:srgbClr val="D3BDA6"/>
          </a:solidFill>
          <a:ln/>
        </p:spPr>
      </p:sp>
      <p:sp>
        <p:nvSpPr>
          <p:cNvPr id="15" name="Text 11"/>
          <p:cNvSpPr/>
          <p:nvPr/>
        </p:nvSpPr>
        <p:spPr>
          <a:xfrm>
            <a:off x="550545" y="202946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rot="8100000">
            <a:off x="2148840" y="4584065"/>
            <a:ext cx="295275" cy="295275"/>
          </a:xfrm>
          <a:prstGeom prst="ellipse">
            <a:avLst/>
          </a:prstGeom>
          <a:solidFill>
            <a:srgbClr val="F2F2F2"/>
          </a:solidFill>
          <a:ln/>
        </p:spPr>
      </p:sp>
      <p:sp>
        <p:nvSpPr>
          <p:cNvPr id="17" name="Text 13"/>
          <p:cNvSpPr/>
          <p:nvPr/>
        </p:nvSpPr>
        <p:spPr>
          <a:xfrm rot="8100000">
            <a:off x="2148840" y="458406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18" name="Shape 14"/>
          <p:cNvSpPr/>
          <p:nvPr/>
        </p:nvSpPr>
        <p:spPr>
          <a:xfrm>
            <a:off x="2243455" y="5296535"/>
            <a:ext cx="115570" cy="115570"/>
          </a:xfrm>
          <a:prstGeom prst="ellipse">
            <a:avLst/>
          </a:prstGeom>
          <a:solidFill>
            <a:srgbClr val="F2F2F2"/>
          </a:solidFill>
          <a:ln w="38100">
            <a:solidFill>
              <a:srgbClr val="808080"/>
            </a:solidFill>
            <a:prstDash val="solid"/>
          </a:ln>
        </p:spPr>
      </p:sp>
      <p:sp>
        <p:nvSpPr>
          <p:cNvPr id="19" name="Text 15"/>
          <p:cNvSpPr/>
          <p:nvPr/>
        </p:nvSpPr>
        <p:spPr>
          <a:xfrm>
            <a:off x="2243455" y="5296535"/>
            <a:ext cx="115570" cy="115570"/>
          </a:xfrm>
          <a:prstGeom prst="rect">
            <a:avLst/>
          </a:prstGeom>
          <a:noFill/>
          <a:ln/>
        </p:spPr>
        <p:txBody>
          <a:bodyPr wrap="square" lIns="45720" tIns="91440" rIns="91440" bIns="45720" rtlCol="0" anchor="ctr"/>
          <a:lstStyle/>
          <a:p>
            <a:pPr>
              <a:lnSpc>
                <a:spcPct val="140000"/>
              </a:lnSpc>
            </a:pPr>
            <a:endParaRPr lang="en-US" sz="1600" dirty="0"/>
          </a:p>
        </p:txBody>
      </p:sp>
      <p:sp>
        <p:nvSpPr>
          <p:cNvPr id="20" name="Shape 16"/>
          <p:cNvSpPr/>
          <p:nvPr/>
        </p:nvSpPr>
        <p:spPr>
          <a:xfrm>
            <a:off x="8148955" y="2024380"/>
            <a:ext cx="3502025" cy="2752725"/>
          </a:xfrm>
          <a:prstGeom prst="roundRect">
            <a:avLst>
              <a:gd name="adj" fmla="val 8836"/>
            </a:avLst>
          </a:prstGeom>
          <a:solidFill>
            <a:srgbClr val="D3BDA6"/>
          </a:solidFill>
          <a:ln/>
        </p:spPr>
      </p:sp>
      <p:sp>
        <p:nvSpPr>
          <p:cNvPr id="21" name="Text 17"/>
          <p:cNvSpPr/>
          <p:nvPr/>
        </p:nvSpPr>
        <p:spPr>
          <a:xfrm>
            <a:off x="8148955" y="202438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8"/>
          <p:cNvSpPr/>
          <p:nvPr/>
        </p:nvSpPr>
        <p:spPr>
          <a:xfrm rot="8100000">
            <a:off x="9747250" y="4578985"/>
            <a:ext cx="295275" cy="295275"/>
          </a:xfrm>
          <a:prstGeom prst="ellipse">
            <a:avLst/>
          </a:prstGeom>
          <a:solidFill>
            <a:srgbClr val="F2F2F2"/>
          </a:solidFill>
          <a:ln/>
        </p:spPr>
      </p:sp>
      <p:sp>
        <p:nvSpPr>
          <p:cNvPr id="23" name="Text 19"/>
          <p:cNvSpPr/>
          <p:nvPr/>
        </p:nvSpPr>
        <p:spPr>
          <a:xfrm rot="8100000">
            <a:off x="9747250" y="457898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24" name="Shape 20"/>
          <p:cNvSpPr/>
          <p:nvPr/>
        </p:nvSpPr>
        <p:spPr>
          <a:xfrm>
            <a:off x="9841865" y="5291455"/>
            <a:ext cx="115570" cy="115570"/>
          </a:xfrm>
          <a:prstGeom prst="ellipse">
            <a:avLst/>
          </a:prstGeom>
          <a:solidFill>
            <a:srgbClr val="F2F2F2"/>
          </a:solidFill>
          <a:ln w="38100">
            <a:solidFill>
              <a:srgbClr val="808080"/>
            </a:solidFill>
            <a:prstDash val="solid"/>
          </a:ln>
        </p:spPr>
      </p:sp>
      <p:sp>
        <p:nvSpPr>
          <p:cNvPr id="25" name="Text 21"/>
          <p:cNvSpPr/>
          <p:nvPr/>
        </p:nvSpPr>
        <p:spPr>
          <a:xfrm>
            <a:off x="9841865" y="5291455"/>
            <a:ext cx="115570" cy="115570"/>
          </a:xfrm>
          <a:prstGeom prst="rect">
            <a:avLst/>
          </a:prstGeom>
          <a:noFill/>
          <a:ln/>
        </p:spPr>
        <p:txBody>
          <a:bodyPr wrap="square" lIns="45720" tIns="91440" rIns="91440" bIns="45720" rtlCol="0" anchor="ctr"/>
          <a:lstStyle/>
          <a:p>
            <a:pPr>
              <a:lnSpc>
                <a:spcPct val="140000"/>
              </a:lnSpc>
            </a:pPr>
            <a:endParaRPr lang="en-US" sz="1600" dirty="0"/>
          </a:p>
        </p:txBody>
      </p:sp>
      <p:pic>
        <p:nvPicPr>
          <p:cNvPr id="26" name="Image 2" descr="https://kimi-img.moonshot.cn/pub/slides/slides_tmpl/image/25-09-28-15:22:09-d3ce488s8jdo4os5dd5g.png"/>
          <p:cNvPicPr>
            <a:picLocks noChangeAspect="1"/>
          </p:cNvPicPr>
          <p:nvPr/>
        </p:nvPicPr>
        <p:blipFill>
          <a:blip r:embed="rId4"/>
          <a:srcRect/>
          <a:stretch/>
        </p:blipFill>
        <p:spPr>
          <a:xfrm>
            <a:off x="1998604" y="4447369"/>
            <a:ext cx="609600" cy="863600"/>
          </a:xfrm>
          <a:prstGeom prst="rect">
            <a:avLst/>
          </a:prstGeom>
        </p:spPr>
      </p:pic>
      <p:pic>
        <p:nvPicPr>
          <p:cNvPr id="27" name="Image 3" descr="https://kimi-img.moonshot.cn/pub/slides/slides_tmpl/image/25-09-28-15:22:09-d3ce488s8jdo4os5dd5g.png"/>
          <p:cNvPicPr>
            <a:picLocks noChangeAspect="1"/>
          </p:cNvPicPr>
          <p:nvPr/>
        </p:nvPicPr>
        <p:blipFill>
          <a:blip r:embed="rId4"/>
          <a:srcRect/>
          <a:stretch/>
        </p:blipFill>
        <p:spPr>
          <a:xfrm>
            <a:off x="9597650" y="4447369"/>
            <a:ext cx="609600" cy="863600"/>
          </a:xfrm>
          <a:prstGeom prst="rect">
            <a:avLst/>
          </a:prstGeom>
        </p:spPr>
      </p:pic>
      <p:sp>
        <p:nvSpPr>
          <p:cNvPr id="28" name="Text 22"/>
          <p:cNvSpPr/>
          <p:nvPr/>
        </p:nvSpPr>
        <p:spPr>
          <a:xfrm>
            <a:off x="550545" y="5566410"/>
            <a:ext cx="3931285" cy="368300"/>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AI Integration in Manufacturing</a:t>
            </a:r>
            <a:endParaRPr lang="en-US" sz="1600" dirty="0"/>
          </a:p>
        </p:txBody>
      </p:sp>
      <p:sp>
        <p:nvSpPr>
          <p:cNvPr id="29" name="Shape 23"/>
          <p:cNvSpPr/>
          <p:nvPr/>
        </p:nvSpPr>
        <p:spPr>
          <a:xfrm>
            <a:off x="550545" y="2027555"/>
            <a:ext cx="3434080" cy="2746375"/>
          </a:xfrm>
          <a:prstGeom prst="roundRect">
            <a:avLst>
              <a:gd name="adj" fmla="val 8805"/>
            </a:avLst>
          </a:prstGeom>
          <a:solidFill>
            <a:srgbClr val="000000">
              <a:alpha val="0"/>
            </a:srgbClr>
          </a:solidFill>
          <a:ln/>
        </p:spPr>
      </p:sp>
      <p:sp>
        <p:nvSpPr>
          <p:cNvPr id="30" name="Text 24"/>
          <p:cNvSpPr/>
          <p:nvPr/>
        </p:nvSpPr>
        <p:spPr>
          <a:xfrm>
            <a:off x="550545" y="202755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AI integration in manufacturing leverages high-volume data, repetitive tasks, and real-time predictive analytics to enhance efficiency and productivity. By automating routine processes and providing predictive insights, AI reduces downtime and improves quality control.</a:t>
            </a:r>
            <a:endParaRPr lang="en-US" sz="1600" dirty="0"/>
          </a:p>
        </p:txBody>
      </p:sp>
      <p:sp>
        <p:nvSpPr>
          <p:cNvPr id="31" name="Text 25"/>
          <p:cNvSpPr/>
          <p:nvPr/>
        </p:nvSpPr>
        <p:spPr>
          <a:xfrm>
            <a:off x="4354830" y="5561330"/>
            <a:ext cx="3931285" cy="368300"/>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Task Suitability Criteria</a:t>
            </a:r>
            <a:endParaRPr lang="en-US" sz="1600" dirty="0"/>
          </a:p>
        </p:txBody>
      </p:sp>
      <p:sp>
        <p:nvSpPr>
          <p:cNvPr id="32" name="Shape 26"/>
          <p:cNvSpPr/>
          <p:nvPr/>
        </p:nvSpPr>
        <p:spPr>
          <a:xfrm>
            <a:off x="4354830" y="2022475"/>
            <a:ext cx="3434080" cy="2746375"/>
          </a:xfrm>
          <a:prstGeom prst="roundRect">
            <a:avLst>
              <a:gd name="adj" fmla="val 8805"/>
            </a:avLst>
          </a:prstGeom>
          <a:solidFill>
            <a:srgbClr val="000000">
              <a:alpha val="0"/>
            </a:srgbClr>
          </a:solidFill>
          <a:ln/>
        </p:spPr>
      </p:sp>
      <p:sp>
        <p:nvSpPr>
          <p:cNvPr id="33" name="Text 27"/>
          <p:cNvSpPr/>
          <p:nvPr/>
        </p:nvSpPr>
        <p:spPr>
          <a:xfrm>
            <a:off x="4354830" y="202247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The suitability of AI in manufacturing tasks is determined by criteria such as data volume, repetitiveness, safety sensitivity, and real-time requirements. Tasks that meet these criteria are prime candidates for AI integration, offering significant operational benefits.</a:t>
            </a:r>
            <a:endParaRPr lang="en-US" sz="1600" dirty="0"/>
          </a:p>
        </p:txBody>
      </p:sp>
      <p:sp>
        <p:nvSpPr>
          <p:cNvPr id="34" name="Text 28"/>
          <p:cNvSpPr/>
          <p:nvPr/>
        </p:nvSpPr>
        <p:spPr>
          <a:xfrm>
            <a:off x="8148955" y="5561330"/>
            <a:ext cx="3931285" cy="368300"/>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Balanced AI Adoption</a:t>
            </a:r>
            <a:endParaRPr lang="en-US" sz="1600" dirty="0"/>
          </a:p>
        </p:txBody>
      </p:sp>
      <p:sp>
        <p:nvSpPr>
          <p:cNvPr id="35" name="Shape 29"/>
          <p:cNvSpPr/>
          <p:nvPr/>
        </p:nvSpPr>
        <p:spPr>
          <a:xfrm>
            <a:off x="8148955" y="2022475"/>
            <a:ext cx="3434080" cy="2746375"/>
          </a:xfrm>
          <a:prstGeom prst="roundRect">
            <a:avLst>
              <a:gd name="adj" fmla="val 8805"/>
            </a:avLst>
          </a:prstGeom>
          <a:solidFill>
            <a:srgbClr val="000000">
              <a:alpha val="0"/>
            </a:srgbClr>
          </a:solidFill>
          <a:ln/>
        </p:spPr>
      </p:sp>
      <p:sp>
        <p:nvSpPr>
          <p:cNvPr id="36" name="Text 30"/>
          <p:cNvSpPr/>
          <p:nvPr/>
        </p:nvSpPr>
        <p:spPr>
          <a:xfrm>
            <a:off x="8148955" y="202247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While AI excels in automating repetitive and data-intensive tasks, human oversight remains essential for strategic decision-making, safety governance, and complex problem-solving. A balanced approach ensures optimal utilization of AI capabilities.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583565"/>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Criteria That Drive AI Adoption</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668655" y="1533525"/>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sp>
      <p:sp>
        <p:nvSpPr>
          <p:cNvPr id="20" name="Text 18"/>
          <p:cNvSpPr/>
          <p:nvPr/>
        </p:nvSpPr>
        <p:spPr>
          <a:xfrm>
            <a:off x="668655" y="1533525"/>
            <a:ext cx="3020695" cy="425069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8-d3ce480s8jdo4os5dd2g.png"/>
          <p:cNvPicPr>
            <a:picLocks noChangeAspect="1"/>
          </p:cNvPicPr>
          <p:nvPr/>
        </p:nvPicPr>
        <p:blipFill>
          <a:blip r:embed="rId3"/>
          <a:srcRect t="139" b="139"/>
          <a:stretch/>
        </p:blipFill>
        <p:spPr>
          <a:xfrm>
            <a:off x="3930650" y="3438525"/>
            <a:ext cx="7605395" cy="2286000"/>
          </a:xfrm>
          <a:prstGeom prst="rect">
            <a:avLst/>
          </a:prstGeom>
        </p:spPr>
      </p:pic>
      <p:sp>
        <p:nvSpPr>
          <p:cNvPr id="22" name="Text 19"/>
          <p:cNvSpPr/>
          <p:nvPr/>
        </p:nvSpPr>
        <p:spPr>
          <a:xfrm>
            <a:off x="775335" y="1842135"/>
            <a:ext cx="2807970" cy="706755"/>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Key Criteria for AI Integration</a:t>
            </a:r>
            <a:endParaRPr lang="en-US" sz="1600" dirty="0"/>
          </a:p>
        </p:txBody>
      </p:sp>
      <p:sp>
        <p:nvSpPr>
          <p:cNvPr id="23" name="Text 20"/>
          <p:cNvSpPr/>
          <p:nvPr/>
        </p:nvSpPr>
        <p:spPr>
          <a:xfrm>
            <a:off x="775335" y="2614295"/>
            <a:ext cx="2807970" cy="2971165"/>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High-volume sensor data, repetitive inspection cycles, safety-critical defect risks, and real-time scheduling pressures are key criteria driving AI adoption in manufacturing. These criteria identify tasks where AI can deliver significant operational improvements.</a:t>
            </a:r>
            <a:endParaRPr lang="en-US" sz="1600" dirty="0"/>
          </a:p>
        </p:txBody>
      </p:sp>
      <p:sp>
        <p:nvSpPr>
          <p:cNvPr id="24" name="Text 21"/>
          <p:cNvSpPr/>
          <p:nvPr/>
        </p:nvSpPr>
        <p:spPr>
          <a:xfrm>
            <a:off x="3838575" y="1654810"/>
            <a:ext cx="7715250" cy="460375"/>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High AI Potential Tasks</a:t>
            </a:r>
            <a:endParaRPr lang="en-US" sz="1600" dirty="0"/>
          </a:p>
        </p:txBody>
      </p:sp>
      <p:sp>
        <p:nvSpPr>
          <p:cNvPr id="25" name="Text 22"/>
          <p:cNvSpPr/>
          <p:nvPr/>
        </p:nvSpPr>
        <p:spPr>
          <a:xfrm>
            <a:off x="3838575" y="2122170"/>
            <a:ext cx="7715250" cy="1370965"/>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Tasks flagged by three or more criteria as high AI potential include predictive maintenance, quality control, and production scheduling. These areas benefit from AI-driven automation and predictive analytics, reducing costs and improving efficiency.</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Predict &amp; Protect</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5-d3ce49os8jdo4os5ddf0.png"/>
          <p:cNvPicPr>
            <a:picLocks noChangeAspect="1"/>
          </p:cNvPicPr>
          <p:nvPr/>
        </p:nvPicPr>
        <p:blipFill>
          <a:blip r:embed="rId3"/>
          <a:srcRect t="111" b="111"/>
          <a:stretch/>
        </p:blipFill>
        <p:spPr>
          <a:xfrm>
            <a:off x="3570605" y="1674495"/>
            <a:ext cx="8620760" cy="2000885"/>
          </a:xfrm>
          <a:prstGeom prst="rect">
            <a:avLst/>
          </a:prstGeom>
        </p:spPr>
      </p:pic>
      <p:sp>
        <p:nvSpPr>
          <p:cNvPr id="5" name="Shape 2"/>
          <p:cNvSpPr/>
          <p:nvPr/>
        </p:nvSpPr>
        <p:spPr>
          <a:xfrm>
            <a:off x="635" y="1687195"/>
            <a:ext cx="12192635" cy="2001520"/>
          </a:xfrm>
          <a:prstGeom prst="rect">
            <a:avLst/>
          </a:prstGeom>
          <a:gradFill flip="none" rotWithShape="1">
            <a:gsLst>
              <a:gs pos="0">
                <a:srgbClr val="AB8A7D"/>
              </a:gs>
              <a:gs pos="69000">
                <a:srgbClr val="D3BDA6"/>
              </a:gs>
              <a:gs pos="100000">
                <a:srgbClr val="F0E1C9">
                  <a:alpha val="10000"/>
                </a:srgbClr>
              </a:gs>
            </a:gsLst>
            <a:lin ang="0" scaled="1"/>
          </a:gradFill>
          <a:ln/>
        </p:spPr>
      </p:sp>
      <p:sp>
        <p:nvSpPr>
          <p:cNvPr id="6" name="Text 3"/>
          <p:cNvSpPr/>
          <p:nvPr/>
        </p:nvSpPr>
        <p:spPr>
          <a:xfrm>
            <a:off x="635" y="1687195"/>
            <a:ext cx="12192635" cy="2001520"/>
          </a:xfrm>
          <a:prstGeom prst="rect">
            <a:avLst/>
          </a:prstGeom>
          <a:noFill/>
          <a:ln/>
        </p:spPr>
        <p:txBody>
          <a:bodyPr wrap="square" lIns="45720" tIns="91440" rIns="91440" bIns="45720" rtlCol="0" anchor="ctr"/>
          <a:lstStyle/>
          <a:p>
            <a:pPr>
              <a:lnSpc>
                <a:spcPct val="100000"/>
              </a:lnSpc>
            </a:pPr>
            <a:endParaRPr lang="en-US" sz="1600" dirty="0"/>
          </a:p>
        </p:txBody>
      </p:sp>
      <p:pic>
        <p:nvPicPr>
          <p:cNvPr id="7" name="Image 1" descr="https://kimi-img.moonshot.cn/pub/slides/slides_tmpl/image/25-09-28-15:22:13-d3ce498s8jdo4os5ddcg.png"/>
          <p:cNvPicPr>
            <a:picLocks noChangeAspect="1"/>
          </p:cNvPicPr>
          <p:nvPr/>
        </p:nvPicPr>
        <p:blipFill>
          <a:blip r:embed="rId4"/>
          <a:stretch>
            <a:fillRect/>
          </a:stretch>
        </p:blipFill>
        <p:spPr>
          <a:xfrm>
            <a:off x="594360" y="2214245"/>
            <a:ext cx="743585" cy="743585"/>
          </a:xfrm>
          <a:prstGeom prst="rect">
            <a:avLst/>
          </a:prstGeom>
        </p:spPr>
      </p:pic>
      <p:sp>
        <p:nvSpPr>
          <p:cNvPr id="8" name="Text 4"/>
          <p:cNvSpPr/>
          <p:nvPr/>
        </p:nvSpPr>
        <p:spPr>
          <a:xfrm>
            <a:off x="667385" y="524510"/>
            <a:ext cx="6272530" cy="583565"/>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Predictive Maintenance Edge</a:t>
            </a:r>
            <a:endParaRPr lang="en-US" sz="1600" dirty="0"/>
          </a:p>
        </p:txBody>
      </p:sp>
      <p:sp>
        <p:nvSpPr>
          <p:cNvPr id="9" name="Shape 5"/>
          <p:cNvSpPr/>
          <p:nvPr/>
        </p:nvSpPr>
        <p:spPr>
          <a:xfrm rot="5400000">
            <a:off x="1263015" y="2523490"/>
            <a:ext cx="257175" cy="123825"/>
          </a:xfrm>
          <a:prstGeom prst="triangle">
            <a:avLst>
              <a:gd name="adj" fmla="val 50000"/>
            </a:avLst>
          </a:prstGeom>
          <a:solidFill>
            <a:srgbClr val="FFFFFF"/>
          </a:solidFill>
          <a:ln/>
        </p:spPr>
      </p:sp>
      <p:sp>
        <p:nvSpPr>
          <p:cNvPr id="10" name="Text 6"/>
          <p:cNvSpPr/>
          <p:nvPr/>
        </p:nvSpPr>
        <p:spPr>
          <a:xfrm rot="5400000">
            <a:off x="1263015" y="2523490"/>
            <a:ext cx="257175" cy="12382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1019810" y="3428365"/>
            <a:ext cx="3063875" cy="3429635"/>
          </a:xfrm>
          <a:prstGeom prst="rect">
            <a:avLst/>
          </a:prstGeom>
          <a:solidFill>
            <a:srgbClr val="FFFFFF"/>
          </a:solidFill>
          <a:ln/>
          <a:effectLst>
            <a:outerShdw blurRad="254000" dist="50800" dir="2700000" algn="bl" rotWithShape="0">
              <a:srgbClr val="000000">
                <a:alpha val="14902"/>
              </a:srgbClr>
            </a:outerShdw>
          </a:effectLst>
        </p:spPr>
      </p:sp>
      <p:sp>
        <p:nvSpPr>
          <p:cNvPr id="12" name="Text 8"/>
          <p:cNvSpPr/>
          <p:nvPr/>
        </p:nvSpPr>
        <p:spPr>
          <a:xfrm>
            <a:off x="1019810" y="3428365"/>
            <a:ext cx="3063875" cy="342963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a:off x="4565015" y="3428365"/>
            <a:ext cx="3063875" cy="3429635"/>
          </a:xfrm>
          <a:prstGeom prst="rect">
            <a:avLst/>
          </a:prstGeom>
          <a:solidFill>
            <a:srgbClr val="FFFFFF"/>
          </a:solidFill>
          <a:ln/>
          <a:effectLst>
            <a:outerShdw blurRad="254000" dist="50800" dir="2700000" algn="bl" rotWithShape="0">
              <a:srgbClr val="000000">
                <a:alpha val="14902"/>
              </a:srgbClr>
            </a:outerShdw>
          </a:effectLst>
        </p:spPr>
      </p:sp>
      <p:sp>
        <p:nvSpPr>
          <p:cNvPr id="14" name="Text 10"/>
          <p:cNvSpPr/>
          <p:nvPr/>
        </p:nvSpPr>
        <p:spPr>
          <a:xfrm>
            <a:off x="4565015" y="3428365"/>
            <a:ext cx="3063875" cy="342963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8117205" y="3428365"/>
            <a:ext cx="3063875" cy="3430270"/>
          </a:xfrm>
          <a:prstGeom prst="rect">
            <a:avLst/>
          </a:prstGeom>
          <a:solidFill>
            <a:srgbClr val="FFFFFF"/>
          </a:solidFill>
          <a:ln/>
          <a:effectLst>
            <a:outerShdw blurRad="254000" dist="50800" dir="2700000" algn="bl" rotWithShape="0">
              <a:srgbClr val="000000">
                <a:alpha val="14902"/>
              </a:srgbClr>
            </a:outerShdw>
          </a:effectLst>
        </p:spPr>
      </p:sp>
      <p:sp>
        <p:nvSpPr>
          <p:cNvPr id="16" name="Text 12"/>
          <p:cNvSpPr/>
          <p:nvPr/>
        </p:nvSpPr>
        <p:spPr>
          <a:xfrm>
            <a:off x="8117205" y="3428365"/>
            <a:ext cx="3063875" cy="343027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3"/>
          <p:cNvSpPr/>
          <p:nvPr/>
        </p:nvSpPr>
        <p:spPr>
          <a:xfrm>
            <a:off x="1864995" y="6786245"/>
            <a:ext cx="1374775" cy="72000"/>
          </a:xfrm>
          <a:prstGeom prst="rect">
            <a:avLst/>
          </a:prstGeom>
          <a:solidFill>
            <a:srgbClr val="865F24"/>
          </a:solidFill>
          <a:ln/>
        </p:spPr>
      </p:sp>
      <p:sp>
        <p:nvSpPr>
          <p:cNvPr id="18" name="Text 14"/>
          <p:cNvSpPr/>
          <p:nvPr/>
        </p:nvSpPr>
        <p:spPr>
          <a:xfrm>
            <a:off x="1864995" y="6786245"/>
            <a:ext cx="1374775"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5"/>
          <p:cNvSpPr/>
          <p:nvPr/>
        </p:nvSpPr>
        <p:spPr>
          <a:xfrm>
            <a:off x="5408295" y="6786245"/>
            <a:ext cx="1374775" cy="72000"/>
          </a:xfrm>
          <a:prstGeom prst="rect">
            <a:avLst/>
          </a:prstGeom>
          <a:solidFill>
            <a:srgbClr val="865F24"/>
          </a:solidFill>
          <a:ln/>
        </p:spPr>
      </p:sp>
      <p:sp>
        <p:nvSpPr>
          <p:cNvPr id="20" name="Text 16"/>
          <p:cNvSpPr/>
          <p:nvPr/>
        </p:nvSpPr>
        <p:spPr>
          <a:xfrm>
            <a:off x="5408295" y="6786245"/>
            <a:ext cx="1374775"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7"/>
          <p:cNvSpPr/>
          <p:nvPr/>
        </p:nvSpPr>
        <p:spPr>
          <a:xfrm>
            <a:off x="8954135" y="6786245"/>
            <a:ext cx="1374775" cy="72000"/>
          </a:xfrm>
          <a:prstGeom prst="rect">
            <a:avLst/>
          </a:prstGeom>
          <a:solidFill>
            <a:srgbClr val="865F24"/>
          </a:solidFill>
          <a:ln/>
        </p:spPr>
      </p:sp>
      <p:sp>
        <p:nvSpPr>
          <p:cNvPr id="22" name="Text 18"/>
          <p:cNvSpPr/>
          <p:nvPr/>
        </p:nvSpPr>
        <p:spPr>
          <a:xfrm>
            <a:off x="8954135" y="6786245"/>
            <a:ext cx="1374775"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Text 19"/>
          <p:cNvSpPr/>
          <p:nvPr/>
        </p:nvSpPr>
        <p:spPr>
          <a:xfrm>
            <a:off x="1453515" y="1845945"/>
            <a:ext cx="6633845" cy="368300"/>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AI-Driven Predictive Maintenance</a:t>
            </a:r>
            <a:endParaRPr lang="en-US" sz="1600" dirty="0"/>
          </a:p>
        </p:txBody>
      </p:sp>
      <p:sp>
        <p:nvSpPr>
          <p:cNvPr id="24" name="Text 20"/>
          <p:cNvSpPr/>
          <p:nvPr/>
        </p:nvSpPr>
        <p:spPr>
          <a:xfrm>
            <a:off x="1453515" y="2214245"/>
            <a:ext cx="7352665" cy="928370"/>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 platforms like SparkCognition and Siemens MindSphere analyze sensor data to predict equipment failures weeks in advance. This proactive approach enables scheduled maintenance during low-demand periods, minimizing production disruptions.</a:t>
            </a:r>
            <a:endParaRPr lang="en-US" sz="1600" dirty="0"/>
          </a:p>
        </p:txBody>
      </p:sp>
      <p:sp>
        <p:nvSpPr>
          <p:cNvPr id="25" name="Text 21"/>
          <p:cNvSpPr/>
          <p:nvPr/>
        </p:nvSpPr>
        <p:spPr>
          <a:xfrm>
            <a:off x="1186180" y="3557270"/>
            <a:ext cx="2698750" cy="645160"/>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Reducing Unplanned Downtime</a:t>
            </a:r>
            <a:endParaRPr lang="en-US" sz="1600" dirty="0"/>
          </a:p>
        </p:txBody>
      </p:sp>
      <p:sp>
        <p:nvSpPr>
          <p:cNvPr id="26" name="Text 22"/>
          <p:cNvSpPr/>
          <p:nvPr/>
        </p:nvSpPr>
        <p:spPr>
          <a:xfrm>
            <a:off x="1186180" y="4277995"/>
            <a:ext cx="2698750" cy="2326640"/>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By forecasting potential failures, AI reduces unplanned outages that can halt entire production lines. Predictive maintenance ensures equipment reliability, optimizing production schedules and reducing spare-part inventories.</a:t>
            </a:r>
            <a:endParaRPr lang="en-US" sz="1600" dirty="0"/>
          </a:p>
        </p:txBody>
      </p:sp>
      <p:sp>
        <p:nvSpPr>
          <p:cNvPr id="27" name="Text 23"/>
          <p:cNvSpPr/>
          <p:nvPr/>
        </p:nvSpPr>
        <p:spPr>
          <a:xfrm>
            <a:off x="4734560" y="3557270"/>
            <a:ext cx="2698750" cy="645160"/>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Enhanced Equipment Monitoring</a:t>
            </a:r>
            <a:endParaRPr lang="en-US" sz="1600" dirty="0"/>
          </a:p>
        </p:txBody>
      </p:sp>
      <p:sp>
        <p:nvSpPr>
          <p:cNvPr id="28" name="Text 24"/>
          <p:cNvSpPr/>
          <p:nvPr/>
        </p:nvSpPr>
        <p:spPr>
          <a:xfrm>
            <a:off x="4734560" y="4277995"/>
            <a:ext cx="2698750" cy="2326640"/>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continuously monitors vibration, temperature, and oil analysis data, providing real-time insights into equipment health. This granular monitoring enables early intervention, extending equipment lifespan and reducing maintenance costs.</a:t>
            </a:r>
            <a:endParaRPr lang="en-US" sz="1600" dirty="0"/>
          </a:p>
        </p:txBody>
      </p:sp>
      <p:sp>
        <p:nvSpPr>
          <p:cNvPr id="29" name="Text 25"/>
          <p:cNvSpPr/>
          <p:nvPr/>
        </p:nvSpPr>
        <p:spPr>
          <a:xfrm>
            <a:off x="8316595" y="3557270"/>
            <a:ext cx="2698750" cy="645160"/>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Data-Driven Maintenance Scheduling</a:t>
            </a:r>
            <a:endParaRPr lang="en-US" sz="1600" dirty="0"/>
          </a:p>
        </p:txBody>
      </p:sp>
      <p:sp>
        <p:nvSpPr>
          <p:cNvPr id="30" name="Text 26"/>
          <p:cNvSpPr/>
          <p:nvPr/>
        </p:nvSpPr>
        <p:spPr>
          <a:xfrm>
            <a:off x="8316595" y="4277995"/>
            <a:ext cx="2698750" cy="2326640"/>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integrates with existing maintenance systems to automate scheduling based on predictive insights. This ensures timely maintenance, improving overall equipment effectiveness (OEE) and operational efficiency.</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667385" y="524510"/>
            <a:ext cx="6272530" cy="583565"/>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Zero-Defect Vision Systems</a:t>
            </a:r>
            <a:endParaRPr lang="en-US" sz="1600" dirty="0"/>
          </a:p>
        </p:txBody>
      </p:sp>
      <p:pic>
        <p:nvPicPr>
          <p:cNvPr id="11" name="Image 0" descr="https://kimi-img.moonshot.cn/pub/slides/slides_tmpl/image/25-09-28-15:22:05-d3ce478s8jdo4os5dd00.png"/>
          <p:cNvPicPr>
            <a:picLocks noChangeAspect="1"/>
          </p:cNvPicPr>
          <p:nvPr/>
        </p:nvPicPr>
        <p:blipFill>
          <a:blip r:embed="rId3"/>
          <a:srcRect l="18" r="18"/>
          <a:stretch/>
        </p:blipFill>
        <p:spPr>
          <a:xfrm>
            <a:off x="0" y="1869875"/>
            <a:ext cx="6892290" cy="3879732"/>
          </a:xfrm>
          <a:prstGeom prst="rect">
            <a:avLst/>
          </a:prstGeom>
        </p:spPr>
      </p:pic>
      <p:sp>
        <p:nvSpPr>
          <p:cNvPr id="12" name="Shape 9"/>
          <p:cNvSpPr/>
          <p:nvPr/>
        </p:nvSpPr>
        <p:spPr>
          <a:xfrm>
            <a:off x="7024370" y="1875565"/>
            <a:ext cx="5180330" cy="3868870"/>
          </a:xfrm>
          <a:prstGeom prst="rect">
            <a:avLst/>
          </a:prstGeom>
          <a:gradFill flip="none" rotWithShape="1">
            <a:gsLst>
              <a:gs pos="0">
                <a:srgbClr val="D3BDA6"/>
              </a:gs>
              <a:gs pos="100000">
                <a:srgbClr val="BFA492"/>
              </a:gs>
            </a:gsLst>
            <a:lin ang="2700000" scaled="1"/>
          </a:gradFill>
          <a:ln/>
        </p:spPr>
      </p:sp>
      <p:sp>
        <p:nvSpPr>
          <p:cNvPr id="13" name="Text 10"/>
          <p:cNvSpPr/>
          <p:nvPr/>
        </p:nvSpPr>
        <p:spPr>
          <a:xfrm>
            <a:off x="7024370" y="1875565"/>
            <a:ext cx="5180330" cy="386887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1"/>
          <p:cNvSpPr/>
          <p:nvPr/>
        </p:nvSpPr>
        <p:spPr>
          <a:xfrm>
            <a:off x="7259320" y="2383155"/>
            <a:ext cx="450659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AI in Quality Control</a:t>
            </a:r>
            <a:endParaRPr lang="en-US" sz="1600" dirty="0"/>
          </a:p>
        </p:txBody>
      </p:sp>
      <p:sp>
        <p:nvSpPr>
          <p:cNvPr id="15" name="Text 12"/>
          <p:cNvSpPr/>
          <p:nvPr/>
        </p:nvSpPr>
        <p:spPr>
          <a:xfrm>
            <a:off x="7259320" y="2985135"/>
            <a:ext cx="4506595" cy="3124200"/>
          </a:xfrm>
          <a:prstGeom prst="rect">
            <a:avLst/>
          </a:prstGeom>
          <a:noFill/>
          <a:ln/>
        </p:spPr>
        <p:txBody>
          <a:bodyPr wrap="square" lIns="91440" tIns="4572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AI-powered vision systems from Landing AI and Cognex compare high-resolution images to trained defect patterns, identifying micro-cracks, solder bridges, and surface scratches in real-time. This automation improves yield rates and frees human inspectors for more complex tasks.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00000"/>
      </a:dk2>
      <a:lt2>
        <a:srgbClr val="00007D"/>
      </a:lt2>
      <a:accent1>
        <a:srgbClr val="D3BDA6"/>
      </a:accent1>
      <a:accent2>
        <a:srgbClr val="DBB479"/>
      </a:accent2>
      <a:accent3>
        <a:srgbClr val="AB8A7D"/>
      </a:accent3>
      <a:accent4>
        <a:srgbClr val="2C3741"/>
      </a:accent4>
      <a:accent5>
        <a:srgbClr val="2C3741"/>
      </a:accent5>
      <a:accent6>
        <a:srgbClr val="DBB47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1431</Words>
  <Application>Microsoft Office PowerPoint</Application>
  <PresentationFormat>Widescreen</PresentationFormat>
  <Paragraphs>156</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on the Factory Floor</dc:title>
  <dc:subject>AI on the Factory Floor</dc:subject>
  <dc:creator>Kimi</dc:creator>
  <cp:lastModifiedBy>Sean</cp:lastModifiedBy>
  <cp:revision>2</cp:revision>
  <dcterms:created xsi:type="dcterms:W3CDTF">2025-12-03T04:24:23Z</dcterms:created>
  <dcterms:modified xsi:type="dcterms:W3CDTF">2025-12-03T04:25:16Z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on the Factory Floor","ContentProducer":"001191110108MACG2KBH8F10000","ProduceID":"d4nrl9nsq9309aqff0b0","ReservedCode1":"","ContentPropagator":"001191110108MACG2KBH8F20000","PropagateID":"d4nrl9nsq9309aqff0b0","ReservedCode2":""}</vt:lpwstr>
  </property>
</Properties>
</file>